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8" r:id="rId5"/>
  </p:sldMasterIdLst>
  <p:notesMasterIdLst>
    <p:notesMasterId r:id="rId36"/>
  </p:notesMasterIdLst>
  <p:sldIdLst>
    <p:sldId id="329" r:id="rId6"/>
    <p:sldId id="1448943876" r:id="rId7"/>
    <p:sldId id="1448943878" r:id="rId8"/>
    <p:sldId id="4072" r:id="rId9"/>
    <p:sldId id="4074" r:id="rId10"/>
    <p:sldId id="4079" r:id="rId11"/>
    <p:sldId id="4076" r:id="rId12"/>
    <p:sldId id="4077" r:id="rId13"/>
    <p:sldId id="4078" r:id="rId14"/>
    <p:sldId id="4069" r:id="rId15"/>
    <p:sldId id="4066" r:id="rId16"/>
    <p:sldId id="4071" r:id="rId17"/>
    <p:sldId id="4070" r:id="rId18"/>
    <p:sldId id="4068" r:id="rId19"/>
    <p:sldId id="4067" r:id="rId20"/>
    <p:sldId id="332" r:id="rId21"/>
    <p:sldId id="334" r:id="rId22"/>
    <p:sldId id="333" r:id="rId23"/>
    <p:sldId id="335" r:id="rId24"/>
    <p:sldId id="4075" r:id="rId25"/>
    <p:sldId id="336" r:id="rId26"/>
    <p:sldId id="337" r:id="rId27"/>
    <p:sldId id="4073" r:id="rId28"/>
    <p:sldId id="338" r:id="rId29"/>
    <p:sldId id="4064" r:id="rId30"/>
    <p:sldId id="4063" r:id="rId31"/>
    <p:sldId id="339" r:id="rId32"/>
    <p:sldId id="340" r:id="rId33"/>
    <p:sldId id="341" r:id="rId34"/>
    <p:sldId id="4065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08F1703-4A68-A541-8859-8AF22BD2AAFE}">
          <p14:sldIdLst>
            <p14:sldId id="329"/>
          </p14:sldIdLst>
        </p14:section>
        <p14:section name="Results" id="{22E59BB1-971A-A04F-834C-8301DDD1C179}">
          <p14:sldIdLst>
            <p14:sldId id="1448943876"/>
            <p14:sldId id="1448943878"/>
            <p14:sldId id="4072"/>
            <p14:sldId id="4074"/>
            <p14:sldId id="4079"/>
            <p14:sldId id="4076"/>
            <p14:sldId id="4077"/>
            <p14:sldId id="4078"/>
            <p14:sldId id="4069"/>
            <p14:sldId id="4066"/>
            <p14:sldId id="4071"/>
            <p14:sldId id="4070"/>
            <p14:sldId id="4068"/>
            <p14:sldId id="4067"/>
          </p14:sldIdLst>
        </p14:section>
        <p14:section name="M&amp;M" id="{2202652B-0FFF-DC46-90BF-5CCFAD17B1D1}">
          <p14:sldIdLst>
            <p14:sldId id="332"/>
            <p14:sldId id="334"/>
            <p14:sldId id="333"/>
            <p14:sldId id="335"/>
            <p14:sldId id="4075"/>
            <p14:sldId id="336"/>
            <p14:sldId id="337"/>
            <p14:sldId id="4073"/>
            <p14:sldId id="338"/>
            <p14:sldId id="4064"/>
            <p14:sldId id="4063"/>
            <p14:sldId id="339"/>
            <p14:sldId id="340"/>
          </p14:sldIdLst>
        </p14:section>
        <p14:section name="Alg spec" id="{100ED8F4-AD3F-1D49-B42F-C5C269CBF5B0}">
          <p14:sldIdLst>
            <p14:sldId id="341"/>
            <p14:sldId id="40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C810"/>
    <a:srgbClr val="000000"/>
    <a:srgbClr val="A25DBB"/>
    <a:srgbClr val="FCB800"/>
    <a:srgbClr val="6A4C00"/>
    <a:srgbClr val="C7DC7D"/>
    <a:srgbClr val="C70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6"/>
    <p:restoredTop sz="96327"/>
  </p:normalViewPr>
  <p:slideViewPr>
    <p:cSldViewPr snapToGrid="0">
      <p:cViewPr>
        <p:scale>
          <a:sx n="94" d="100"/>
          <a:sy n="94" d="100"/>
        </p:scale>
        <p:origin x="133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0D066-FDA7-3047-A03C-8D966DED1BD3}" type="datetimeFigureOut">
              <a:rPr lang="de-DE" smtClean="0"/>
              <a:t>13.10.25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49307-3BF1-1B44-93F4-6F89BEB38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2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4274B3-A3CE-B044-A332-11918DCA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041" y="5805900"/>
            <a:ext cx="1340898" cy="936000"/>
          </a:xfrm>
          <a:prstGeom prst="rect">
            <a:avLst/>
          </a:prstGeom>
        </p:spPr>
      </p:pic>
      <p:pic>
        <p:nvPicPr>
          <p:cNvPr id="7" name="Grafik 6" descr="Ein Bild, das Screenshot, Kreis, Person, Kunst enthält.&#10;&#10;Automatisch generierte Beschreibung">
            <a:extLst>
              <a:ext uri="{FF2B5EF4-FFF2-40B4-BE49-F238E27FC236}">
                <a16:creationId xmlns:a16="http://schemas.microsoft.com/office/drawing/2014/main" id="{8316271C-8F7F-F2A2-3055-40C6A36D0F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0492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70800" y="2584800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35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5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13.10.25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8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13.10.25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324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13.10.25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72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13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790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CCCFF60-8273-E788-A400-3086FE3AF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16" y="0"/>
            <a:ext cx="12189784" cy="685924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68186" y="2583782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accent4">
              <a:lumMod val="60000"/>
              <a:lumOff val="40000"/>
              <a:alpha val="29804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58041" y="5787428"/>
            <a:ext cx="1340898" cy="9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69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3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17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4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748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2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77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652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025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3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163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13.10.25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918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13.10.25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77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13.10.25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360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05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0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0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0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6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6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25-10-13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48" y="6356350"/>
            <a:ext cx="611492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25-10-13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125848" y="6356350"/>
            <a:ext cx="611491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9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680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bg2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hyperlink" Target="https://www.sthda.com/english/wiki/ggplot2-histogram-plot-quick-start-guide-r-software-and-data-visualization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1.svg"/><Relationship Id="rId7" Type="http://schemas.openxmlformats.org/officeDocument/2006/relationships/image" Target="../media/image2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74.svg"/><Relationship Id="rId5" Type="http://schemas.openxmlformats.org/officeDocument/2006/relationships/image" Target="../media/image24.jpeg"/><Relationship Id="rId10" Type="http://schemas.openxmlformats.org/officeDocument/2006/relationships/image" Target="../media/image73.png"/><Relationship Id="rId4" Type="http://schemas.openxmlformats.org/officeDocument/2006/relationships/image" Target="../media/image23.png"/><Relationship Id="rId9" Type="http://schemas.openxmlformats.org/officeDocument/2006/relationships/image" Target="../media/image7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io.libretexts.org/Bookshelves/Cell_and_Molecular_Biology/Book%3A_Investigations_in_Molecular_Cell_Biology_(O'Connor)/9%3A_Protein_Conservation/9.4%3A_BLOSUM62_scoring_matrix_for_amino_acid_substitutions" TargetMode="Externa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emf"/><Relationship Id="rId3" Type="http://schemas.openxmlformats.org/officeDocument/2006/relationships/image" Target="../media/image14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sv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emf"/><Relationship Id="rId29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svg"/><Relationship Id="rId19" Type="http://schemas.openxmlformats.org/officeDocument/2006/relationships/image" Target="../media/image29.emf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8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hyperlink" Target="https://bio.libretexts.org/Bookshelves/Cell_and_Molecular_Biology/Book%3A_Investigations_in_Molecular_Cell_Biology_(O'Connor)/9%3A_Protein_Conservation/9.4%3A_BLOSUM62_scoring_matrix_for_amino_acid_substitutions" TargetMode="Externa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svg"/><Relationship Id="rId18" Type="http://schemas.openxmlformats.org/officeDocument/2006/relationships/image" Target="../media/image19.png"/><Relationship Id="rId3" Type="http://schemas.openxmlformats.org/officeDocument/2006/relationships/image" Target="../media/image36.emf"/><Relationship Id="rId7" Type="http://schemas.openxmlformats.org/officeDocument/2006/relationships/image" Target="../media/image29.emf"/><Relationship Id="rId12" Type="http://schemas.openxmlformats.org/officeDocument/2006/relationships/image" Target="../media/image34.png"/><Relationship Id="rId17" Type="http://schemas.openxmlformats.org/officeDocument/2006/relationships/hyperlink" Target="https://bio.libretexts.org/Bookshelves/Cell_and_Molecular_Biology/Book%3A_Investigations_in_Molecular_Cell_Biology_(O'Connor)/9%3A_Protein_Conservation/9.4%3A_BLOSUM62_scoring_matrix_for_amino_acid_substitutions" TargetMode="External"/><Relationship Id="rId2" Type="http://schemas.openxmlformats.org/officeDocument/2006/relationships/image" Target="../media/image40.emf"/><Relationship Id="rId16" Type="http://schemas.openxmlformats.org/officeDocument/2006/relationships/image" Target="../media/image18.png"/><Relationship Id="rId20" Type="http://schemas.openxmlformats.org/officeDocument/2006/relationships/image" Target="../media/image3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39.jpeg"/><Relationship Id="rId15" Type="http://schemas.openxmlformats.org/officeDocument/2006/relationships/image" Target="../media/image17.svg"/><Relationship Id="rId10" Type="http://schemas.openxmlformats.org/officeDocument/2006/relationships/image" Target="../media/image32.png"/><Relationship Id="rId19" Type="http://schemas.openxmlformats.org/officeDocument/2006/relationships/image" Target="../media/image20.svg"/><Relationship Id="rId4" Type="http://schemas.openxmlformats.org/officeDocument/2006/relationships/image" Target="../media/image38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B246B-044A-AD91-39C4-E0B3A50D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08149"/>
            <a:ext cx="5251450" cy="1754326"/>
          </a:xfrm>
        </p:spPr>
        <p:txBody>
          <a:bodyPr/>
          <a:lstStyle/>
          <a:p>
            <a:r>
              <a:rPr lang="de-DE" dirty="0"/>
              <a:t>Patent and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prep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1F931C-BC70-CEE6-8EEE-07787C7D6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EpiTox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FA989F-E10A-8FB5-5D1A-C670990A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A3964-43DB-B2D5-D8E3-5B5D330A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379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81437B6-CC4E-70A7-D450-4847DAFC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in peptides with high risk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086BC5-E4C8-FC39-A8AB-85497CB4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4795A-AD6D-8C0D-EEED-5B4D1F18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10</a:t>
            </a:fld>
            <a:endParaRPr lang="de-DE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B67A8C9-8FAE-E0B0-0C72-23FF7C401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3366"/>
              </p:ext>
            </p:extLst>
          </p:nvPr>
        </p:nvGraphicFramePr>
        <p:xfrm>
          <a:off x="742122" y="1676470"/>
          <a:ext cx="10243930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6522">
                  <a:extLst>
                    <a:ext uri="{9D8B030D-6E8A-4147-A177-3AD203B41FA5}">
                      <a16:colId xmlns:a16="http://schemas.microsoft.com/office/drawing/2014/main" val="4045098280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13951042"/>
                    </a:ext>
                  </a:extLst>
                </a:gridCol>
                <a:gridCol w="1603513">
                  <a:extLst>
                    <a:ext uri="{9D8B030D-6E8A-4147-A177-3AD203B41FA5}">
                      <a16:colId xmlns:a16="http://schemas.microsoft.com/office/drawing/2014/main" val="1735168080"/>
                    </a:ext>
                  </a:extLst>
                </a:gridCol>
                <a:gridCol w="649357">
                  <a:extLst>
                    <a:ext uri="{9D8B030D-6E8A-4147-A177-3AD203B41FA5}">
                      <a16:colId xmlns:a16="http://schemas.microsoft.com/office/drawing/2014/main" val="3172909691"/>
                    </a:ext>
                  </a:extLst>
                </a:gridCol>
                <a:gridCol w="1126434">
                  <a:extLst>
                    <a:ext uri="{9D8B030D-6E8A-4147-A177-3AD203B41FA5}">
                      <a16:colId xmlns:a16="http://schemas.microsoft.com/office/drawing/2014/main" val="3289952889"/>
                    </a:ext>
                  </a:extLst>
                </a:gridCol>
                <a:gridCol w="742122">
                  <a:extLst>
                    <a:ext uri="{9D8B030D-6E8A-4147-A177-3AD203B41FA5}">
                      <a16:colId xmlns:a16="http://schemas.microsoft.com/office/drawing/2014/main" val="3466829579"/>
                    </a:ext>
                  </a:extLst>
                </a:gridCol>
                <a:gridCol w="1364974">
                  <a:extLst>
                    <a:ext uri="{9D8B030D-6E8A-4147-A177-3AD203B41FA5}">
                      <a16:colId xmlns:a16="http://schemas.microsoft.com/office/drawing/2014/main" val="2813160316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2089966330"/>
                    </a:ext>
                  </a:extLst>
                </a:gridCol>
                <a:gridCol w="565867">
                  <a:extLst>
                    <a:ext uri="{9D8B030D-6E8A-4147-A177-3AD203B41FA5}">
                      <a16:colId xmlns:a16="http://schemas.microsoft.com/office/drawing/2014/main" val="3600754206"/>
                    </a:ext>
                  </a:extLst>
                </a:gridCol>
                <a:gridCol w="1024393">
                  <a:extLst>
                    <a:ext uri="{9D8B030D-6E8A-4147-A177-3AD203B41FA5}">
                      <a16:colId xmlns:a16="http://schemas.microsoft.com/office/drawing/2014/main" val="69356393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Peptide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Lab guru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KD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n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mismatch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Log2_FC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Pass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Rank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7046797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FQAELVHPA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PEP1842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3.463011e-07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-0.9383164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15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520935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IVAYLVHYV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PEP1678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1.644378e-07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0.1361684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283858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KLAENIHKL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PEP1661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2.933844e-08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2.6228463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263639979"/>
                  </a:ext>
                </a:extLst>
              </a:tr>
            </a:tbl>
          </a:graphicData>
        </a:graphic>
      </p:graphicFrame>
      <p:pic>
        <p:nvPicPr>
          <p:cNvPr id="7" name="Grafik 6" descr="Ein Bild, das Reihe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6587587-5DA4-75B1-F1FC-1BE9C370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"/>
          <a:stretch>
            <a:fillRect/>
          </a:stretch>
        </p:blipFill>
        <p:spPr>
          <a:xfrm>
            <a:off x="1994797" y="7284509"/>
            <a:ext cx="7738580" cy="2576900"/>
          </a:xfrm>
          <a:prstGeom prst="rect">
            <a:avLst/>
          </a:prstGeom>
        </p:spPr>
      </p:pic>
      <p:pic>
        <p:nvPicPr>
          <p:cNvPr id="9" name="Grafik 8" descr="Ein Bild, das Reihe, Diagramm, parallel, Screenshot enthält.&#10;&#10;KI-generierte Inhalte können fehlerhaft sein.">
            <a:extLst>
              <a:ext uri="{FF2B5EF4-FFF2-40B4-BE49-F238E27FC236}">
                <a16:creationId xmlns:a16="http://schemas.microsoft.com/office/drawing/2014/main" id="{4874BCAF-F3E0-627A-7038-6AAD88AB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77" y="3543317"/>
            <a:ext cx="7772400" cy="24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9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F9B25B-F28D-C581-C79C-0C30C6F3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C04F09-08CF-298B-1376-37A4D290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11</a:t>
            </a:fld>
            <a:endParaRPr lang="de-DE"/>
          </a:p>
        </p:txBody>
      </p:sp>
      <p:pic>
        <p:nvPicPr>
          <p:cNvPr id="12" name="Grafik 11" descr="Ein Bild, das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B01B547-A3B1-C116-9534-DD78F7E6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7" y="1312753"/>
            <a:ext cx="3540455" cy="2225429"/>
          </a:xfrm>
          <a:prstGeom prst="rect">
            <a:avLst/>
          </a:prstGeom>
        </p:spPr>
      </p:pic>
      <p:pic>
        <p:nvPicPr>
          <p:cNvPr id="13" name="Grafik 12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086DAC6-8D1A-199C-8719-DB0189E4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0" y="669241"/>
            <a:ext cx="7439850" cy="35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3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D031B73-BA20-5F2B-6747-18E0E801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results with reference AB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F36194-29F4-B046-1F86-31D15AB6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12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9EA04B-A995-16E5-B528-C0CB34B6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58" y="1383307"/>
            <a:ext cx="6175236" cy="48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7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A608B-CDEF-A0B0-5F37-BF6A2B7D8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3F6C41-704C-21A9-FE0C-4C8F87EF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CFB207-198A-D43A-4F19-D288276B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13</a:t>
            </a:fld>
            <a:endParaRPr lang="de-DE"/>
          </a:p>
        </p:txBody>
      </p:sp>
      <p:pic>
        <p:nvPicPr>
          <p:cNvPr id="6" name="Grafik 5" descr="Ein Bild, das Text, Website, Webseite, Software enthält.&#10;&#10;Automatisch generierte Beschreibung">
            <a:extLst>
              <a:ext uri="{FF2B5EF4-FFF2-40B4-BE49-F238E27FC236}">
                <a16:creationId xmlns:a16="http://schemas.microsoft.com/office/drawing/2014/main" id="{6691EE82-4CA6-CAD4-AC74-FEF4CEF8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15" t="45066" r="14823" b="24150"/>
          <a:stretch>
            <a:fillRect/>
          </a:stretch>
        </p:blipFill>
        <p:spPr>
          <a:xfrm>
            <a:off x="394063" y="1240972"/>
            <a:ext cx="7302137" cy="2547258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744901B-656D-19AD-7BD3-AA5073532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268" y="3922386"/>
            <a:ext cx="7772400" cy="2433964"/>
          </a:xfrm>
          <a:prstGeom prst="rect">
            <a:avLst/>
          </a:prstGeom>
        </p:spPr>
      </p:pic>
      <p:pic>
        <p:nvPicPr>
          <p:cNvPr id="12" name="Grafik 11" descr="Ein Bild, das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F41F91E-5703-5E3D-6A24-10AF8D8ED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57" y="481401"/>
            <a:ext cx="4450080" cy="27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2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50F8D60-075A-94EB-7E44-962BDB1C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7FFC14-6371-169D-00F9-CD751C19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D2E64A-446E-9D64-9C47-16759BC1EEDC}"/>
              </a:ext>
            </a:extLst>
          </p:cNvPr>
          <p:cNvSpPr txBox="1"/>
          <p:nvPr/>
        </p:nvSpPr>
        <p:spPr>
          <a:xfrm>
            <a:off x="834887" y="47464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/>
              <a:t>For initial filtering: Score ≥ 20 (roughly 45% of your max score) For detailed analysis: Score ≥ 15 (about 35% of max) For exploratory work: Score ≥ 10 (about 25% of max)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FA701D-EF2F-A6C2-F40D-CC0079FBB4DD}"/>
              </a:ext>
            </a:extLst>
          </p:cNvPr>
          <p:cNvSpPr txBox="1"/>
          <p:nvPr/>
        </p:nvSpPr>
        <p:spPr>
          <a:xfrm>
            <a:off x="834887" y="2880188"/>
            <a:ext cx="75007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noProof="0"/>
              <a:t>Score Interpretation Framework:</a:t>
            </a:r>
            <a:endParaRPr lang="en-US" noProof="0"/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High similarity (35-44)</a:t>
            </a:r>
            <a:r>
              <a:rPr lang="en-US" noProof="0" dirty="0"/>
              <a:t>: Very strong matches, likely functionally similar regions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Moderate similarity (20-34)</a:t>
            </a:r>
            <a:r>
              <a:rPr lang="en-US" noProof="0" dirty="0"/>
              <a:t>: Good matches, worth investigating further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Weak similarity (10-19)</a:t>
            </a:r>
            <a:r>
              <a:rPr lang="en-US" noProof="0" dirty="0"/>
              <a:t>: Marginal matches, may be meaningful in 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Low similarity (1-9)</a:t>
            </a:r>
            <a:r>
              <a:rPr lang="en-US" noProof="0" dirty="0"/>
              <a:t>: Poor matches, likely not biologically significant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No similarity (≤0)</a:t>
            </a:r>
            <a:r>
              <a:rPr lang="en-US" noProof="0" dirty="0"/>
              <a:t>: Random or worse alignment quality</a:t>
            </a:r>
          </a:p>
        </p:txBody>
      </p:sp>
    </p:spTree>
    <p:extLst>
      <p:ext uri="{BB962C8B-B14F-4D97-AF65-F5344CB8AC3E}">
        <p14:creationId xmlns:p14="http://schemas.microsoft.com/office/powerpoint/2010/main" val="352377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35A8FD0-F0D5-ACF9-FEED-4B274444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&amp; Validation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E408FF-5A0B-F340-F101-29499EC0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15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6B136CF-8BDB-B8F4-6E5E-3D2461EBA8A7}"/>
              </a:ext>
            </a:extLst>
          </p:cNvPr>
          <p:cNvGrpSpPr/>
          <p:nvPr/>
        </p:nvGrpSpPr>
        <p:grpSpPr>
          <a:xfrm>
            <a:off x="442231" y="1319817"/>
            <a:ext cx="3542211" cy="2913993"/>
            <a:chOff x="442231" y="1398195"/>
            <a:chExt cx="3542211" cy="2913993"/>
          </a:xfrm>
        </p:grpSpPr>
        <p:pic>
          <p:nvPicPr>
            <p:cNvPr id="1026" name="Picture 2" descr="what is a spider chart and when should I use a spider chart? — storytelling  with data">
              <a:extLst>
                <a:ext uri="{FF2B5EF4-FFF2-40B4-BE49-F238E27FC236}">
                  <a16:creationId xmlns:a16="http://schemas.microsoft.com/office/drawing/2014/main" id="{06375FCF-DCAB-D25E-EF7E-073A398F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31" y="2650888"/>
              <a:ext cx="2760373" cy="166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5102B3D-7DD2-AE43-F432-3D951A9E1505}"/>
                </a:ext>
              </a:extLst>
            </p:cNvPr>
            <p:cNvSpPr txBox="1"/>
            <p:nvPr/>
          </p:nvSpPr>
          <p:spPr>
            <a:xfrm>
              <a:off x="442231" y="1398195"/>
              <a:ext cx="35422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Radar plot for multiple 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Genetics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Features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Peptide counts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HLA-context 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CCFDFE4-5AA9-FD78-8446-E9C03BCD6936}"/>
              </a:ext>
            </a:extLst>
          </p:cNvPr>
          <p:cNvGrpSpPr/>
          <p:nvPr/>
        </p:nvGrpSpPr>
        <p:grpSpPr>
          <a:xfrm>
            <a:off x="3633898" y="1319817"/>
            <a:ext cx="2239883" cy="1484144"/>
            <a:chOff x="4119353" y="1414941"/>
            <a:chExt cx="2239883" cy="1484144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184390FB-83CB-5D7F-AE47-2242EB0EE270}"/>
                </a:ext>
              </a:extLst>
            </p:cNvPr>
            <p:cNvGrpSpPr/>
            <p:nvPr/>
          </p:nvGrpSpPr>
          <p:grpSpPr>
            <a:xfrm>
              <a:off x="4582390" y="1854830"/>
              <a:ext cx="1028700" cy="1044255"/>
              <a:chOff x="4364182" y="2899085"/>
              <a:chExt cx="1028700" cy="104425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36543A3-4089-40FE-1181-AD7EC484CC96}"/>
                  </a:ext>
                </a:extLst>
              </p:cNvPr>
              <p:cNvSpPr/>
              <p:nvPr/>
            </p:nvSpPr>
            <p:spPr>
              <a:xfrm>
                <a:off x="4364182" y="2899085"/>
                <a:ext cx="685800" cy="696170"/>
              </a:xfrm>
              <a:prstGeom prst="ellipse">
                <a:avLst/>
              </a:prstGeom>
              <a:solidFill>
                <a:schemeClr val="accent5">
                  <a:alpha val="3882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5DC393F-2A57-7553-9AE5-8F1342F7C151}"/>
                  </a:ext>
                </a:extLst>
              </p:cNvPr>
              <p:cNvSpPr/>
              <p:nvPr/>
            </p:nvSpPr>
            <p:spPr>
              <a:xfrm>
                <a:off x="4707082" y="2899085"/>
                <a:ext cx="685800" cy="696170"/>
              </a:xfrm>
              <a:prstGeom prst="ellipse">
                <a:avLst/>
              </a:prstGeom>
              <a:solidFill>
                <a:schemeClr val="accent6">
                  <a:alpha val="38824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EC27DCC-CAC0-1A25-0D96-2C914364CFC5}"/>
                  </a:ext>
                </a:extLst>
              </p:cNvPr>
              <p:cNvSpPr/>
              <p:nvPr/>
            </p:nvSpPr>
            <p:spPr>
              <a:xfrm>
                <a:off x="4535632" y="3247170"/>
                <a:ext cx="685800" cy="696170"/>
              </a:xfrm>
              <a:prstGeom prst="ellipse">
                <a:avLst/>
              </a:prstGeom>
              <a:solidFill>
                <a:schemeClr val="accent4">
                  <a:alpha val="38824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118E3A8-1E8B-23D7-5B78-57379FCB052A}"/>
                </a:ext>
              </a:extLst>
            </p:cNvPr>
            <p:cNvSpPr txBox="1"/>
            <p:nvPr/>
          </p:nvSpPr>
          <p:spPr>
            <a:xfrm>
              <a:off x="4119353" y="1414941"/>
              <a:ext cx="22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Peptide counts per tools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2E767E9-F98C-5DAE-276C-99522BF2D1D1}"/>
              </a:ext>
            </a:extLst>
          </p:cNvPr>
          <p:cNvGrpSpPr/>
          <p:nvPr/>
        </p:nvGrpSpPr>
        <p:grpSpPr>
          <a:xfrm>
            <a:off x="3491343" y="3342294"/>
            <a:ext cx="2239883" cy="2195889"/>
            <a:chOff x="4119352" y="3247170"/>
            <a:chExt cx="2239883" cy="2195889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AADC519-E503-264D-C2CB-86DAC077D955}"/>
                </a:ext>
              </a:extLst>
            </p:cNvPr>
            <p:cNvSpPr txBox="1"/>
            <p:nvPr/>
          </p:nvSpPr>
          <p:spPr>
            <a:xfrm>
              <a:off x="4119352" y="3247170"/>
              <a:ext cx="22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Similarity scores distribution </a:t>
              </a:r>
            </a:p>
          </p:txBody>
        </p:sp>
        <p:pic>
          <p:nvPicPr>
            <p:cNvPr id="14" name="Grafik 13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84D112E2-E568-2ECE-A5F4-45E13C86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r="23661"/>
            <a:stretch>
              <a:fillRect/>
            </a:stretch>
          </p:blipFill>
          <p:spPr>
            <a:xfrm>
              <a:off x="4433998" y="3597002"/>
              <a:ext cx="1610590" cy="1846057"/>
            </a:xfrm>
            <a:prstGeom prst="rect">
              <a:avLst/>
            </a:prstGeom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AE181511-F635-56A5-F15F-6DFA85D679EA}"/>
              </a:ext>
            </a:extLst>
          </p:cNvPr>
          <p:cNvSpPr txBox="1"/>
          <p:nvPr/>
        </p:nvSpPr>
        <p:spPr>
          <a:xfrm>
            <a:off x="6096000" y="2249344"/>
            <a:ext cx="267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crossDome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scrap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084916E-DE33-4160-B7D2-E9218B925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47" y="780184"/>
            <a:ext cx="2845447" cy="3240444"/>
          </a:xfrm>
          <a:prstGeom prst="rect">
            <a:avLst/>
          </a:prstGeom>
        </p:spPr>
      </p:pic>
      <p:pic>
        <p:nvPicPr>
          <p:cNvPr id="22" name="Grafik 21" descr="Ein Bild, das Diagramm,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928D6F5-51AF-D879-6FB9-E32EEB9A3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943" y="4503709"/>
            <a:ext cx="3320857" cy="1866928"/>
          </a:xfrm>
          <a:prstGeom prst="rect">
            <a:avLst/>
          </a:prstGeom>
        </p:spPr>
      </p:pic>
      <p:pic>
        <p:nvPicPr>
          <p:cNvPr id="24" name="Grafik 2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CB3F76FD-E1DA-5EAF-A492-3037B9F37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26" y="4438237"/>
            <a:ext cx="3074272" cy="19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8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120">
            <a:extLst>
              <a:ext uri="{FF2B5EF4-FFF2-40B4-BE49-F238E27FC236}">
                <a16:creationId xmlns:a16="http://schemas.microsoft.com/office/drawing/2014/main" id="{1054F9D0-8180-D186-8DCA-FB13355D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7"/>
            <a:ext cx="10515600" cy="701731"/>
          </a:xfrm>
        </p:spPr>
        <p:txBody>
          <a:bodyPr/>
          <a:lstStyle/>
          <a:p>
            <a:r>
              <a:rPr lang="en-US" dirty="0"/>
              <a:t>Figure 1: EpiTox overall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27EA7258-17E2-1467-C1C5-65E815E8CE24}"/>
              </a:ext>
            </a:extLst>
          </p:cNvPr>
          <p:cNvSpPr/>
          <p:nvPr/>
        </p:nvSpPr>
        <p:spPr>
          <a:xfrm>
            <a:off x="2494430" y="2693523"/>
            <a:ext cx="1284028" cy="2170535"/>
          </a:xfrm>
          <a:prstGeom prst="rect">
            <a:avLst/>
          </a:prstGeom>
          <a:noFill/>
          <a:ln>
            <a:solidFill>
              <a:schemeClr val="accent4">
                <a:shade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0D4F615E-137F-E6CC-BBCC-E6FAFDADDF09}"/>
              </a:ext>
            </a:extLst>
          </p:cNvPr>
          <p:cNvSpPr/>
          <p:nvPr/>
        </p:nvSpPr>
        <p:spPr>
          <a:xfrm>
            <a:off x="3829334" y="2693523"/>
            <a:ext cx="4825864" cy="2612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bgerundetes Rechteck 55">
            <a:extLst>
              <a:ext uri="{FF2B5EF4-FFF2-40B4-BE49-F238E27FC236}">
                <a16:creationId xmlns:a16="http://schemas.microsoft.com/office/drawing/2014/main" id="{9331EB2C-9A69-86A8-0779-D0054D940022}"/>
              </a:ext>
            </a:extLst>
          </p:cNvPr>
          <p:cNvSpPr/>
          <p:nvPr/>
        </p:nvSpPr>
        <p:spPr>
          <a:xfrm>
            <a:off x="4034635" y="3408651"/>
            <a:ext cx="1079079" cy="37838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FindTopes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C59CCFE9-E991-F03E-930D-DB0835894AC5}"/>
              </a:ext>
            </a:extLst>
          </p:cNvPr>
          <p:cNvSpPr/>
          <p:nvPr/>
        </p:nvSpPr>
        <p:spPr>
          <a:xfrm>
            <a:off x="5708717" y="3408651"/>
            <a:ext cx="1079079" cy="372809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MutaTopes</a:t>
            </a:r>
          </a:p>
        </p:txBody>
      </p:sp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1DC2754A-C453-77D8-B4BD-9A3141F6FAA8}"/>
              </a:ext>
            </a:extLst>
          </p:cNvPr>
          <p:cNvSpPr/>
          <p:nvPr/>
        </p:nvSpPr>
        <p:spPr>
          <a:xfrm>
            <a:off x="2608244" y="2898588"/>
            <a:ext cx="1079079" cy="39103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ViralTopes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1E7C818A-B5AC-3DD5-C6C9-B094AE503636}"/>
              </a:ext>
            </a:extLst>
          </p:cNvPr>
          <p:cNvSpPr/>
          <p:nvPr/>
        </p:nvSpPr>
        <p:spPr>
          <a:xfrm>
            <a:off x="5708717" y="4094589"/>
            <a:ext cx="1079079" cy="38697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PrediTopes</a:t>
            </a:r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216240C-EF39-3F90-9A18-E6511C33EFCB}"/>
              </a:ext>
            </a:extLst>
          </p:cNvPr>
          <p:cNvSpPr/>
          <p:nvPr/>
        </p:nvSpPr>
        <p:spPr>
          <a:xfrm>
            <a:off x="5708717" y="4794686"/>
            <a:ext cx="1079079" cy="38697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AnnoTopes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06FDFEE-A164-CED9-F34D-A997CC65FF11}"/>
              </a:ext>
            </a:extLst>
          </p:cNvPr>
          <p:cNvSpPr/>
          <p:nvPr/>
        </p:nvSpPr>
        <p:spPr>
          <a:xfrm>
            <a:off x="7382799" y="3408653"/>
            <a:ext cx="1079079" cy="34002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Annotator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9462730A-1EBF-AD6B-B0AE-F759B30F4512}"/>
              </a:ext>
            </a:extLst>
          </p:cNvPr>
          <p:cNvCxnSpPr>
            <a:cxnSpLocks/>
          </p:cNvCxnSpPr>
          <p:nvPr/>
        </p:nvCxnSpPr>
        <p:spPr>
          <a:xfrm flipV="1">
            <a:off x="5113714" y="3595056"/>
            <a:ext cx="595003" cy="2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4886A32-9446-AC50-819C-2865E6BCBB09}"/>
              </a:ext>
            </a:extLst>
          </p:cNvPr>
          <p:cNvCxnSpPr>
            <a:cxnSpLocks/>
          </p:cNvCxnSpPr>
          <p:nvPr/>
        </p:nvCxnSpPr>
        <p:spPr>
          <a:xfrm>
            <a:off x="6248257" y="4481559"/>
            <a:ext cx="0" cy="3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winkelte Verbindung 97">
            <a:extLst>
              <a:ext uri="{FF2B5EF4-FFF2-40B4-BE49-F238E27FC236}">
                <a16:creationId xmlns:a16="http://schemas.microsoft.com/office/drawing/2014/main" id="{2935E72F-CBF8-5118-70CB-4722E3AE7C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51887" y="4988170"/>
            <a:ext cx="2556831" cy="4510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26697C0-5F57-88A6-8D30-2B8052DFF45D}"/>
              </a:ext>
            </a:extLst>
          </p:cNvPr>
          <p:cNvGrpSpPr/>
          <p:nvPr/>
        </p:nvGrpSpPr>
        <p:grpSpPr>
          <a:xfrm>
            <a:off x="5585292" y="1324391"/>
            <a:ext cx="1594837" cy="872388"/>
            <a:chOff x="5241773" y="1754593"/>
            <a:chExt cx="1594837" cy="1129845"/>
          </a:xfrm>
        </p:grpSpPr>
        <p:pic>
          <p:nvPicPr>
            <p:cNvPr id="6" name="Grafik 5" descr="Klemmbrett Marke mit einfarbiger Füllung">
              <a:extLst>
                <a:ext uri="{FF2B5EF4-FFF2-40B4-BE49-F238E27FC236}">
                  <a16:creationId xmlns:a16="http://schemas.microsoft.com/office/drawing/2014/main" id="{96E486DD-8E29-305E-B5E4-191532F2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10900" y="1754593"/>
              <a:ext cx="555691" cy="723235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62E149F-342B-A006-558D-E40A587D5A40}"/>
                </a:ext>
              </a:extLst>
            </p:cNvPr>
            <p:cNvSpPr txBox="1"/>
            <p:nvPr/>
          </p:nvSpPr>
          <p:spPr>
            <a:xfrm>
              <a:off x="5241773" y="2485831"/>
              <a:ext cx="1594837" cy="3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Peptides list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7786B5-3353-4430-376A-1FA980C7DEB0}"/>
              </a:ext>
            </a:extLst>
          </p:cNvPr>
          <p:cNvGrpSpPr/>
          <p:nvPr/>
        </p:nvGrpSpPr>
        <p:grpSpPr>
          <a:xfrm>
            <a:off x="4383666" y="1324390"/>
            <a:ext cx="953166" cy="789345"/>
            <a:chOff x="2601297" y="1247374"/>
            <a:chExt cx="1276632" cy="1105709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3B980C3-7FB3-0BA9-CD90-5F97008704DF}"/>
                </a:ext>
              </a:extLst>
            </p:cNvPr>
            <p:cNvSpPr txBox="1"/>
            <p:nvPr/>
          </p:nvSpPr>
          <p:spPr>
            <a:xfrm>
              <a:off x="2601297" y="1921951"/>
              <a:ext cx="1276632" cy="4311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HLA allele</a:t>
              </a: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B3FC6DE-143C-2F6D-BAF9-753880A39A8F}"/>
                </a:ext>
              </a:extLst>
            </p:cNvPr>
            <p:cNvGrpSpPr/>
            <p:nvPr/>
          </p:nvGrpSpPr>
          <p:grpSpPr>
            <a:xfrm>
              <a:off x="2905503" y="1247374"/>
              <a:ext cx="464189" cy="574016"/>
              <a:chOff x="2883902" y="1247374"/>
              <a:chExt cx="464189" cy="574016"/>
            </a:xfrm>
          </p:grpSpPr>
          <p:sp>
            <p:nvSpPr>
              <p:cNvPr id="14" name="Abgerundetes Rechteck 8">
                <a:extLst>
                  <a:ext uri="{FF2B5EF4-FFF2-40B4-BE49-F238E27FC236}">
                    <a16:creationId xmlns:a16="http://schemas.microsoft.com/office/drawing/2014/main" id="{30A13215-C61A-7ACE-C81F-EB433BCF702A}"/>
                  </a:ext>
                </a:extLst>
              </p:cNvPr>
              <p:cNvSpPr/>
              <p:nvPr/>
            </p:nvSpPr>
            <p:spPr>
              <a:xfrm>
                <a:off x="2883902" y="1247374"/>
                <a:ext cx="453945" cy="437012"/>
              </a:xfrm>
              <a:custGeom>
                <a:avLst/>
                <a:gdLst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535261 w 631658"/>
                  <a:gd name="connsiteY2" fmla="*/ 0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473117 w 631658"/>
                  <a:gd name="connsiteY2" fmla="*/ 159798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13920 h 1004850"/>
                  <a:gd name="connsiteX1" fmla="*/ 167418 w 631658"/>
                  <a:gd name="connsiteY1" fmla="*/ 77321 h 1004850"/>
                  <a:gd name="connsiteX2" fmla="*/ 473117 w 631658"/>
                  <a:gd name="connsiteY2" fmla="*/ 77321 h 1004850"/>
                  <a:gd name="connsiteX3" fmla="*/ 631658 w 631658"/>
                  <a:gd name="connsiteY3" fmla="*/ 13920 h 1004850"/>
                  <a:gd name="connsiteX4" fmla="*/ 631658 w 631658"/>
                  <a:gd name="connsiteY4" fmla="*/ 908453 h 1004850"/>
                  <a:gd name="connsiteX5" fmla="*/ 535261 w 631658"/>
                  <a:gd name="connsiteY5" fmla="*/ 1004850 h 1004850"/>
                  <a:gd name="connsiteX6" fmla="*/ 96397 w 631658"/>
                  <a:gd name="connsiteY6" fmla="*/ 1004850 h 1004850"/>
                  <a:gd name="connsiteX7" fmla="*/ 0 w 631658"/>
                  <a:gd name="connsiteY7" fmla="*/ 908453 h 1004850"/>
                  <a:gd name="connsiteX8" fmla="*/ 0 w 631658"/>
                  <a:gd name="connsiteY8" fmla="*/ 13920 h 10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1658" h="1004850">
                    <a:moveTo>
                      <a:pt x="0" y="13920"/>
                    </a:moveTo>
                    <a:cubicBezTo>
                      <a:pt x="0" y="-39319"/>
                      <a:pt x="114179" y="77321"/>
                      <a:pt x="167418" y="77321"/>
                    </a:cubicBezTo>
                    <a:lnTo>
                      <a:pt x="473117" y="77321"/>
                    </a:lnTo>
                    <a:cubicBezTo>
                      <a:pt x="526356" y="77321"/>
                      <a:pt x="631658" y="-39319"/>
                      <a:pt x="631658" y="13920"/>
                    </a:cubicBezTo>
                    <a:lnTo>
                      <a:pt x="631658" y="908453"/>
                    </a:lnTo>
                    <a:cubicBezTo>
                      <a:pt x="631658" y="961692"/>
                      <a:pt x="588500" y="1004850"/>
                      <a:pt x="535261" y="1004850"/>
                    </a:cubicBezTo>
                    <a:lnTo>
                      <a:pt x="96397" y="1004850"/>
                    </a:lnTo>
                    <a:cubicBezTo>
                      <a:pt x="43158" y="1004850"/>
                      <a:pt x="0" y="961692"/>
                      <a:pt x="0" y="908453"/>
                    </a:cubicBezTo>
                    <a:lnTo>
                      <a:pt x="0" y="139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8C0A66D0-4073-FCE6-1CBD-69518EE8FC23}"/>
                  </a:ext>
                </a:extLst>
              </p:cNvPr>
              <p:cNvSpPr/>
              <p:nvPr/>
            </p:nvSpPr>
            <p:spPr>
              <a:xfrm>
                <a:off x="3089716" y="1282996"/>
                <a:ext cx="25470" cy="40804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Abgerundetes Rechteck 15">
                <a:extLst>
                  <a:ext uri="{FF2B5EF4-FFF2-40B4-BE49-F238E27FC236}">
                    <a16:creationId xmlns:a16="http://schemas.microsoft.com/office/drawing/2014/main" id="{8262B1C5-FA6B-ED0A-C13D-4827A467C225}"/>
                  </a:ext>
                </a:extLst>
              </p:cNvPr>
              <p:cNvSpPr/>
              <p:nvPr/>
            </p:nvSpPr>
            <p:spPr>
              <a:xfrm rot="5400000">
                <a:off x="3210367" y="1355644"/>
                <a:ext cx="24590" cy="25085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A3BF9D45-D997-D4EE-CE32-92F68A0557CF}"/>
                  </a:ext>
                </a:extLst>
              </p:cNvPr>
              <p:cNvSpPr/>
              <p:nvPr/>
            </p:nvSpPr>
            <p:spPr>
              <a:xfrm>
                <a:off x="2962424" y="1673826"/>
                <a:ext cx="52821" cy="14756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3372F1D6-363F-C54C-267D-8A89F4873ACF}"/>
              </a:ext>
            </a:extLst>
          </p:cNvPr>
          <p:cNvGrpSpPr/>
          <p:nvPr/>
        </p:nvGrpSpPr>
        <p:grpSpPr>
          <a:xfrm>
            <a:off x="3045486" y="1324390"/>
            <a:ext cx="953166" cy="781356"/>
            <a:chOff x="3045486" y="1252593"/>
            <a:chExt cx="953166" cy="781356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8CFFA96-7F8A-7516-39C8-C66F99DA4E26}"/>
                </a:ext>
              </a:extLst>
            </p:cNvPr>
            <p:cNvSpPr txBox="1"/>
            <p:nvPr/>
          </p:nvSpPr>
          <p:spPr>
            <a:xfrm>
              <a:off x="3045486" y="1510728"/>
              <a:ext cx="953166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 sequence</a:t>
              </a:r>
            </a:p>
          </p:txBody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0E68C51-32A0-9246-60AB-8CCD5AA1F130}"/>
                </a:ext>
              </a:extLst>
            </p:cNvPr>
            <p:cNvGrpSpPr/>
            <p:nvPr/>
          </p:nvGrpSpPr>
          <p:grpSpPr>
            <a:xfrm rot="20402747">
              <a:off x="3413125" y="1252593"/>
              <a:ext cx="243030" cy="299217"/>
              <a:chOff x="1889246" y="1080694"/>
              <a:chExt cx="629819" cy="70822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429D8FF-8433-AA60-66AA-0B0C2D505D19}"/>
                  </a:ext>
                </a:extLst>
              </p:cNvPr>
              <p:cNvSpPr/>
              <p:nvPr/>
            </p:nvSpPr>
            <p:spPr>
              <a:xfrm>
                <a:off x="2362069" y="1522653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2B32540-1B6F-1FBD-602F-C25DC32EB0DB}"/>
                  </a:ext>
                </a:extLst>
              </p:cNvPr>
              <p:cNvSpPr/>
              <p:nvPr/>
            </p:nvSpPr>
            <p:spPr>
              <a:xfrm>
                <a:off x="1966263" y="10806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ADA4A01-C465-DCCC-DBA1-0C9AC347FF25}"/>
                  </a:ext>
                </a:extLst>
              </p:cNvPr>
              <p:cNvSpPr/>
              <p:nvPr/>
            </p:nvSpPr>
            <p:spPr>
              <a:xfrm>
                <a:off x="1889246" y="1194950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51E5AD-6D04-4743-662E-FB7EF95B181C}"/>
                  </a:ext>
                </a:extLst>
              </p:cNvPr>
              <p:cNvSpPr/>
              <p:nvPr/>
            </p:nvSpPr>
            <p:spPr>
              <a:xfrm>
                <a:off x="1953656" y="13291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FAD6D63-756B-00EB-793F-087A4FFB787A}"/>
                  </a:ext>
                </a:extLst>
              </p:cNvPr>
              <p:cNvSpPr/>
              <p:nvPr/>
            </p:nvSpPr>
            <p:spPr>
              <a:xfrm>
                <a:off x="2293366" y="1402846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85FA0AB-0C79-5792-847D-0812ACB53EEC}"/>
                  </a:ext>
                </a:extLst>
              </p:cNvPr>
              <p:cNvSpPr/>
              <p:nvPr/>
            </p:nvSpPr>
            <p:spPr>
              <a:xfrm>
                <a:off x="2122084" y="1399117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3B6E3F2-653A-BE86-70A0-7B0288F5190B}"/>
                  </a:ext>
                </a:extLst>
              </p:cNvPr>
              <p:cNvSpPr/>
              <p:nvPr/>
            </p:nvSpPr>
            <p:spPr>
              <a:xfrm>
                <a:off x="2315904" y="1661600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6330F59-18F2-D2C0-FD1E-FB6E002B9B82}"/>
              </a:ext>
            </a:extLst>
          </p:cNvPr>
          <p:cNvGrpSpPr/>
          <p:nvPr/>
        </p:nvGrpSpPr>
        <p:grpSpPr>
          <a:xfrm>
            <a:off x="9111591" y="3207027"/>
            <a:ext cx="1317501" cy="1133025"/>
            <a:chOff x="7399846" y="443501"/>
            <a:chExt cx="1317501" cy="1133025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850DC63-8DCB-8F5F-BB08-DC19EBEB4445}"/>
                </a:ext>
              </a:extLst>
            </p:cNvPr>
            <p:cNvGrpSpPr/>
            <p:nvPr/>
          </p:nvGrpSpPr>
          <p:grpSpPr>
            <a:xfrm>
              <a:off x="7932538" y="443501"/>
              <a:ext cx="511738" cy="428135"/>
              <a:chOff x="7265884" y="386594"/>
              <a:chExt cx="511738" cy="428135"/>
            </a:xfrm>
          </p:grpSpPr>
          <p:sp>
            <p:nvSpPr>
              <p:cNvPr id="42" name="Hexagon 5">
                <a:extLst>
                  <a:ext uri="{FF2B5EF4-FFF2-40B4-BE49-F238E27FC236}">
                    <a16:creationId xmlns:a16="http://schemas.microsoft.com/office/drawing/2014/main" id="{4CD2E550-487C-631D-397C-54CF7FF8580C}"/>
                  </a:ext>
                </a:extLst>
              </p:cNvPr>
              <p:cNvSpPr/>
              <p:nvPr/>
            </p:nvSpPr>
            <p:spPr>
              <a:xfrm rot="5400000">
                <a:off x="7307685" y="34479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3" name="Picture 5" descr="Profil von UniProt">
                <a:extLst>
                  <a:ext uri="{FF2B5EF4-FFF2-40B4-BE49-F238E27FC236}">
                    <a16:creationId xmlns:a16="http://schemas.microsoft.com/office/drawing/2014/main" id="{96E20C32-1DAC-C5CC-5903-6A0973C30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3857" y="462119"/>
                <a:ext cx="270963" cy="269024"/>
              </a:xfrm>
              <a:prstGeom prst="ellipse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4FD910E4-F56D-75A4-A33A-F0D8134E7DC3}"/>
                </a:ext>
              </a:extLst>
            </p:cNvPr>
            <p:cNvGrpSpPr/>
            <p:nvPr/>
          </p:nvGrpSpPr>
          <p:grpSpPr>
            <a:xfrm>
              <a:off x="7932538" y="1148391"/>
              <a:ext cx="511738" cy="428135"/>
              <a:chOff x="7265884" y="1091484"/>
              <a:chExt cx="511738" cy="428135"/>
            </a:xfrm>
          </p:grpSpPr>
          <p:sp>
            <p:nvSpPr>
              <p:cNvPr id="40" name="Hexagon 4">
                <a:extLst>
                  <a:ext uri="{FF2B5EF4-FFF2-40B4-BE49-F238E27FC236}">
                    <a16:creationId xmlns:a16="http://schemas.microsoft.com/office/drawing/2014/main" id="{451ED22B-384F-A44E-B364-2C217302DF2F}"/>
                  </a:ext>
                </a:extLst>
              </p:cNvPr>
              <p:cNvSpPr/>
              <p:nvPr/>
            </p:nvSpPr>
            <p:spPr>
              <a:xfrm rot="5400000">
                <a:off x="7307685" y="104968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7" descr="CFDE Information Portal">
                <a:extLst>
                  <a:ext uri="{FF2B5EF4-FFF2-40B4-BE49-F238E27FC236}">
                    <a16:creationId xmlns:a16="http://schemas.microsoft.com/office/drawing/2014/main" id="{6B607FF3-CFBD-4F60-244E-AA3485CD9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96"/>
              <a:stretch/>
            </p:blipFill>
            <p:spPr bwMode="auto">
              <a:xfrm>
                <a:off x="7385023" y="1178663"/>
                <a:ext cx="264623" cy="258842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D1388E3-B3DD-0056-1A32-EE937A8EC424}"/>
                </a:ext>
              </a:extLst>
            </p:cNvPr>
            <p:cNvGrpSpPr/>
            <p:nvPr/>
          </p:nvGrpSpPr>
          <p:grpSpPr>
            <a:xfrm>
              <a:off x="8205609" y="797221"/>
              <a:ext cx="511738" cy="428135"/>
              <a:chOff x="7538955" y="740314"/>
              <a:chExt cx="511738" cy="428135"/>
            </a:xfrm>
          </p:grpSpPr>
          <p:sp>
            <p:nvSpPr>
              <p:cNvPr id="38" name="Hexagon 3">
                <a:extLst>
                  <a:ext uri="{FF2B5EF4-FFF2-40B4-BE49-F238E27FC236}">
                    <a16:creationId xmlns:a16="http://schemas.microsoft.com/office/drawing/2014/main" id="{DDAF74C8-4972-7A35-3FD9-D345B5FDC0B8}"/>
                  </a:ext>
                </a:extLst>
              </p:cNvPr>
              <p:cNvSpPr/>
              <p:nvPr/>
            </p:nvSpPr>
            <p:spPr>
              <a:xfrm rot="5400000">
                <a:off x="7580756" y="69851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9" name="Picture 11" descr="Human Protein Atlas">
                <a:extLst>
                  <a:ext uri="{FF2B5EF4-FFF2-40B4-BE49-F238E27FC236}">
                    <a16:creationId xmlns:a16="http://schemas.microsoft.com/office/drawing/2014/main" id="{EDFA8469-5C1C-26CB-8F28-A83CA34D0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4820" y="811738"/>
                <a:ext cx="255082" cy="268281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E275DE84-8E9C-6DB9-66F7-EBB4DE44EE82}"/>
                </a:ext>
              </a:extLst>
            </p:cNvPr>
            <p:cNvGrpSpPr/>
            <p:nvPr/>
          </p:nvGrpSpPr>
          <p:grpSpPr>
            <a:xfrm>
              <a:off x="7399846" y="449127"/>
              <a:ext cx="511738" cy="428135"/>
              <a:chOff x="7564355" y="759404"/>
              <a:chExt cx="511738" cy="428135"/>
            </a:xfrm>
          </p:grpSpPr>
          <p:sp>
            <p:nvSpPr>
              <p:cNvPr id="36" name="Hexagon 2">
                <a:extLst>
                  <a:ext uri="{FF2B5EF4-FFF2-40B4-BE49-F238E27FC236}">
                    <a16:creationId xmlns:a16="http://schemas.microsoft.com/office/drawing/2014/main" id="{C66486AE-B1A0-3C72-BF43-D7FFB9465CE4}"/>
                  </a:ext>
                </a:extLst>
              </p:cNvPr>
              <p:cNvSpPr/>
              <p:nvPr/>
            </p:nvSpPr>
            <p:spPr>
              <a:xfrm rot="5400000">
                <a:off x="7606156" y="71760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Picture 15" descr="Ensembl Project · GitHub">
                <a:extLst>
                  <a:ext uri="{FF2B5EF4-FFF2-40B4-BE49-F238E27FC236}">
                    <a16:creationId xmlns:a16="http://schemas.microsoft.com/office/drawing/2014/main" id="{ED474210-223E-B987-FF57-FFFC23449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8916" y="836369"/>
                <a:ext cx="236149" cy="248368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736F9088-5AF9-1B79-990C-10667F5FE522}"/>
                </a:ext>
              </a:extLst>
            </p:cNvPr>
            <p:cNvGrpSpPr/>
            <p:nvPr/>
          </p:nvGrpSpPr>
          <p:grpSpPr>
            <a:xfrm>
              <a:off x="7654243" y="792670"/>
              <a:ext cx="511738" cy="428135"/>
              <a:chOff x="7265884" y="1795936"/>
              <a:chExt cx="511738" cy="428135"/>
            </a:xfrm>
          </p:grpSpPr>
          <p:sp>
            <p:nvSpPr>
              <p:cNvPr id="34" name="Hexagon 6">
                <a:extLst>
                  <a:ext uri="{FF2B5EF4-FFF2-40B4-BE49-F238E27FC236}">
                    <a16:creationId xmlns:a16="http://schemas.microsoft.com/office/drawing/2014/main" id="{595FA23B-A24D-9C8E-6F60-E25A83EDF04A}"/>
                  </a:ext>
                </a:extLst>
              </p:cNvPr>
              <p:cNvSpPr/>
              <p:nvPr/>
            </p:nvSpPr>
            <p:spPr>
              <a:xfrm rot="5400000">
                <a:off x="7307685" y="1754135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Picture 21" descr="Using gnomAD to Drive Insights in Precision Medicine">
                <a:extLst>
                  <a:ext uri="{FF2B5EF4-FFF2-40B4-BE49-F238E27FC236}">
                    <a16:creationId xmlns:a16="http://schemas.microsoft.com/office/drawing/2014/main" id="{C139A2DA-6E3E-1A09-128C-789B53E0B5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6" t="14871" r="8998" b="18151"/>
              <a:stretch/>
            </p:blipFill>
            <p:spPr bwMode="auto">
              <a:xfrm>
                <a:off x="7307974" y="1925663"/>
                <a:ext cx="432443" cy="174079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6" name="Rechteck 115">
            <a:extLst>
              <a:ext uri="{FF2B5EF4-FFF2-40B4-BE49-F238E27FC236}">
                <a16:creationId xmlns:a16="http://schemas.microsoft.com/office/drawing/2014/main" id="{48D30034-C8DA-0114-2F4D-610B61C84A02}"/>
              </a:ext>
            </a:extLst>
          </p:cNvPr>
          <p:cNvSpPr/>
          <p:nvPr/>
        </p:nvSpPr>
        <p:spPr>
          <a:xfrm>
            <a:off x="9216405" y="4825937"/>
            <a:ext cx="1107872" cy="3220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DBfetch</a:t>
            </a:r>
          </a:p>
        </p:txBody>
      </p:sp>
      <p:cxnSp>
        <p:nvCxnSpPr>
          <p:cNvPr id="173" name="Gewinkelte Verbindung 172">
            <a:extLst>
              <a:ext uri="{FF2B5EF4-FFF2-40B4-BE49-F238E27FC236}">
                <a16:creationId xmlns:a16="http://schemas.microsoft.com/office/drawing/2014/main" id="{921E6E61-5018-E899-B52B-3877614D1A26}"/>
              </a:ext>
            </a:extLst>
          </p:cNvPr>
          <p:cNvCxnSpPr>
            <a:cxnSpLocks/>
            <a:stCxn id="61" idx="2"/>
            <a:endCxn id="274" idx="3"/>
          </p:cNvCxnSpPr>
          <p:nvPr/>
        </p:nvCxnSpPr>
        <p:spPr>
          <a:xfrm rot="5400000">
            <a:off x="7051704" y="3411900"/>
            <a:ext cx="533860" cy="1207410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Abgerundetes Rechteck 183">
            <a:extLst>
              <a:ext uri="{FF2B5EF4-FFF2-40B4-BE49-F238E27FC236}">
                <a16:creationId xmlns:a16="http://schemas.microsoft.com/office/drawing/2014/main" id="{6FFDFCF6-4862-CCC6-EEA4-FCD595CDABA4}"/>
              </a:ext>
            </a:extLst>
          </p:cNvPr>
          <p:cNvSpPr/>
          <p:nvPr/>
        </p:nvSpPr>
        <p:spPr>
          <a:xfrm>
            <a:off x="4037618" y="4160622"/>
            <a:ext cx="1079079" cy="37002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xscan</a:t>
            </a:r>
            <a:endParaRPr lang="en-US" sz="1400" dirty="0"/>
          </a:p>
        </p:txBody>
      </p:sp>
      <p:cxnSp>
        <p:nvCxnSpPr>
          <p:cNvPr id="186" name="Gewinkelte Verbindung 185">
            <a:extLst>
              <a:ext uri="{FF2B5EF4-FFF2-40B4-BE49-F238E27FC236}">
                <a16:creationId xmlns:a16="http://schemas.microsoft.com/office/drawing/2014/main" id="{0383D6AF-9F85-5CC0-3B14-E477A1D87FFD}"/>
              </a:ext>
            </a:extLst>
          </p:cNvPr>
          <p:cNvCxnSpPr>
            <a:cxnSpLocks/>
            <a:stCxn id="184" idx="2"/>
            <a:endCxn id="117" idx="0"/>
          </p:cNvCxnSpPr>
          <p:nvPr/>
        </p:nvCxnSpPr>
        <p:spPr>
          <a:xfrm rot="5400000">
            <a:off x="3403879" y="4274548"/>
            <a:ext cx="917184" cy="1429375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feld 199">
            <a:extLst>
              <a:ext uri="{FF2B5EF4-FFF2-40B4-BE49-F238E27FC236}">
                <a16:creationId xmlns:a16="http://schemas.microsoft.com/office/drawing/2014/main" id="{23ECDCE5-113B-7D5D-2FE2-C07C6F626E57}"/>
              </a:ext>
            </a:extLst>
          </p:cNvPr>
          <p:cNvSpPr txBox="1"/>
          <p:nvPr/>
        </p:nvSpPr>
        <p:spPr>
          <a:xfrm>
            <a:off x="7188687" y="4969960"/>
            <a:ext cx="142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Human mode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C8D359F3-69FE-B616-F5B3-53790464DA49}"/>
              </a:ext>
            </a:extLst>
          </p:cNvPr>
          <p:cNvSpPr txBox="1"/>
          <p:nvPr/>
        </p:nvSpPr>
        <p:spPr>
          <a:xfrm rot="5400000">
            <a:off x="1820175" y="3922352"/>
            <a:ext cx="164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Non-Human mode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88CCC171-5482-DD54-43CA-E04CCEF75935}"/>
              </a:ext>
            </a:extLst>
          </p:cNvPr>
          <p:cNvSpPr txBox="1"/>
          <p:nvPr/>
        </p:nvSpPr>
        <p:spPr>
          <a:xfrm>
            <a:off x="3994813" y="2932512"/>
            <a:ext cx="172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 Off-targets identification mode</a:t>
            </a:r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3036BBA0-031D-FBE8-4F8F-A276399BA82F}"/>
              </a:ext>
            </a:extLst>
          </p:cNvPr>
          <p:cNvSpPr txBox="1"/>
          <p:nvPr/>
        </p:nvSpPr>
        <p:spPr>
          <a:xfrm>
            <a:off x="7304082" y="2918861"/>
            <a:ext cx="153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2) Peptides annotation mode</a:t>
            </a:r>
          </a:p>
        </p:txBody>
      </p:sp>
      <p:sp>
        <p:nvSpPr>
          <p:cNvPr id="233" name="Pfeil nach rechts 232">
            <a:extLst>
              <a:ext uri="{FF2B5EF4-FFF2-40B4-BE49-F238E27FC236}">
                <a16:creationId xmlns:a16="http://schemas.microsoft.com/office/drawing/2014/main" id="{D79B4863-715B-3492-F52B-E11F0599E968}"/>
              </a:ext>
            </a:extLst>
          </p:cNvPr>
          <p:cNvSpPr/>
          <p:nvPr/>
        </p:nvSpPr>
        <p:spPr>
          <a:xfrm rot="10800000">
            <a:off x="8744921" y="4922735"/>
            <a:ext cx="416110" cy="1284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4" name="Gewinkelte Verbindung 233">
            <a:extLst>
              <a:ext uri="{FF2B5EF4-FFF2-40B4-BE49-F238E27FC236}">
                <a16:creationId xmlns:a16="http://schemas.microsoft.com/office/drawing/2014/main" id="{DD2591F6-27EB-ACDF-1131-69A25E83B609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2933189" y="2309708"/>
            <a:ext cx="792842" cy="38491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Gewinkelte Verbindung 236">
            <a:extLst>
              <a:ext uri="{FF2B5EF4-FFF2-40B4-BE49-F238E27FC236}">
                <a16:creationId xmlns:a16="http://schemas.microsoft.com/office/drawing/2014/main" id="{E0025FB1-A5C0-AE30-901B-51284E3EDEC7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3606274" y="1644612"/>
            <a:ext cx="784853" cy="172309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winkelte Verbindung 239">
            <a:extLst>
              <a:ext uri="{FF2B5EF4-FFF2-40B4-BE49-F238E27FC236}">
                <a16:creationId xmlns:a16="http://schemas.microsoft.com/office/drawing/2014/main" id="{0E155601-044D-603A-A40B-A7920BB5C602}"/>
              </a:ext>
            </a:extLst>
          </p:cNvPr>
          <p:cNvCxnSpPr>
            <a:cxnSpLocks/>
            <a:stCxn id="7" idx="2"/>
            <a:endCxn id="232" idx="0"/>
          </p:cNvCxnSpPr>
          <p:nvPr/>
        </p:nvCxnSpPr>
        <p:spPr>
          <a:xfrm rot="16200000" flipH="1">
            <a:off x="6865179" y="1714309"/>
            <a:ext cx="722083" cy="1687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winkelte Verbindung 242">
            <a:extLst>
              <a:ext uri="{FF2B5EF4-FFF2-40B4-BE49-F238E27FC236}">
                <a16:creationId xmlns:a16="http://schemas.microsoft.com/office/drawing/2014/main" id="{5F086DF2-B891-D0AF-04B9-E2B8BCE58719}"/>
              </a:ext>
            </a:extLst>
          </p:cNvPr>
          <p:cNvCxnSpPr>
            <a:cxnSpLocks/>
          </p:cNvCxnSpPr>
          <p:nvPr/>
        </p:nvCxnSpPr>
        <p:spPr>
          <a:xfrm>
            <a:off x="5026898" y="2144343"/>
            <a:ext cx="1331721" cy="412509"/>
          </a:xfrm>
          <a:prstGeom prst="bentConnector3">
            <a:avLst>
              <a:gd name="adj1" fmla="val 955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BA06C4D-0FDF-E1D7-69AC-F8018BD5FB9F}"/>
              </a:ext>
            </a:extLst>
          </p:cNvPr>
          <p:cNvCxnSpPr>
            <a:cxnSpLocks/>
            <a:stCxn id="12" idx="2"/>
            <a:endCxn id="231" idx="0"/>
          </p:cNvCxnSpPr>
          <p:nvPr/>
        </p:nvCxnSpPr>
        <p:spPr>
          <a:xfrm flipH="1">
            <a:off x="4857580" y="2113735"/>
            <a:ext cx="2669" cy="8187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6EEA6064-62AA-6F5A-732C-ED4DB4CE8E37}"/>
              </a:ext>
            </a:extLst>
          </p:cNvPr>
          <p:cNvCxnSpPr>
            <a:cxnSpLocks/>
          </p:cNvCxnSpPr>
          <p:nvPr/>
        </p:nvCxnSpPr>
        <p:spPr>
          <a:xfrm>
            <a:off x="6248257" y="3781460"/>
            <a:ext cx="0" cy="313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winkelte Verbindung 271">
            <a:extLst>
              <a:ext uri="{FF2B5EF4-FFF2-40B4-BE49-F238E27FC236}">
                <a16:creationId xmlns:a16="http://schemas.microsoft.com/office/drawing/2014/main" id="{FDEAD3FB-F13A-8957-72B1-5AB64D942D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79703" y="5047209"/>
            <a:ext cx="2512478" cy="382248"/>
          </a:xfrm>
          <a:prstGeom prst="bentConnector3">
            <a:avLst>
              <a:gd name="adj1" fmla="val 99947"/>
            </a:avLst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A2CC9442-31A7-E8A7-FB65-7A894AEDB908}"/>
              </a:ext>
            </a:extLst>
          </p:cNvPr>
          <p:cNvCxnSpPr>
            <a:cxnSpLocks/>
          </p:cNvCxnSpPr>
          <p:nvPr/>
        </p:nvCxnSpPr>
        <p:spPr>
          <a:xfrm>
            <a:off x="6358619" y="4413296"/>
            <a:ext cx="0" cy="45076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4" name="Rechteck 273">
            <a:extLst>
              <a:ext uri="{FF2B5EF4-FFF2-40B4-BE49-F238E27FC236}">
                <a16:creationId xmlns:a16="http://schemas.microsoft.com/office/drawing/2014/main" id="{C792CF9F-00DC-5C34-0DF9-49CEA5AE41C9}"/>
              </a:ext>
            </a:extLst>
          </p:cNvPr>
          <p:cNvSpPr/>
          <p:nvPr/>
        </p:nvSpPr>
        <p:spPr>
          <a:xfrm>
            <a:off x="5799171" y="4151774"/>
            <a:ext cx="915758" cy="26152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hteck 275">
            <a:extLst>
              <a:ext uri="{FF2B5EF4-FFF2-40B4-BE49-F238E27FC236}">
                <a16:creationId xmlns:a16="http://schemas.microsoft.com/office/drawing/2014/main" id="{CB5383BF-2646-44ED-BE3C-1FEC0FE1370C}"/>
              </a:ext>
            </a:extLst>
          </p:cNvPr>
          <p:cNvSpPr/>
          <p:nvPr/>
        </p:nvSpPr>
        <p:spPr>
          <a:xfrm>
            <a:off x="5792179" y="4864062"/>
            <a:ext cx="943344" cy="25336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enedata: Solutions for Digitalizing ...">
            <a:extLst>
              <a:ext uri="{FF2B5EF4-FFF2-40B4-BE49-F238E27FC236}">
                <a16:creationId xmlns:a16="http://schemas.microsoft.com/office/drawing/2014/main" id="{DFBB9D98-3E09-B715-1C6A-3EF03B26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2" y="5535300"/>
            <a:ext cx="625759" cy="62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F3215F9C-ABBA-8C63-5D05-1F7DE21C114C}"/>
              </a:ext>
            </a:extLst>
          </p:cNvPr>
          <p:cNvCxnSpPr>
            <a:cxnSpLocks/>
            <a:stCxn id="117" idx="1"/>
            <a:endCxn id="3074" idx="3"/>
          </p:cNvCxnSpPr>
          <p:nvPr/>
        </p:nvCxnSpPr>
        <p:spPr>
          <a:xfrm flipH="1">
            <a:off x="1903691" y="5838421"/>
            <a:ext cx="853498" cy="9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27628AD-2834-BC46-77B0-449FBB77B948}"/>
              </a:ext>
            </a:extLst>
          </p:cNvPr>
          <p:cNvCxnSpPr>
            <a:cxnSpLocks/>
            <a:stCxn id="58" idx="2"/>
            <a:endCxn id="117" idx="0"/>
          </p:cNvCxnSpPr>
          <p:nvPr/>
        </p:nvCxnSpPr>
        <p:spPr>
          <a:xfrm flipH="1">
            <a:off x="3147783" y="3289618"/>
            <a:ext cx="1" cy="2158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4DB19FE6-D09D-7EF9-983A-42CC8EBD7B2C}"/>
              </a:ext>
            </a:extLst>
          </p:cNvPr>
          <p:cNvSpPr/>
          <p:nvPr/>
        </p:nvSpPr>
        <p:spPr>
          <a:xfrm rot="5400000">
            <a:off x="9562286" y="4490935"/>
            <a:ext cx="416110" cy="1284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7" name="Grafik 116" descr="Klemmbrett teilweise angekreuzt mit einfarbiger Füllung">
            <a:extLst>
              <a:ext uri="{FF2B5EF4-FFF2-40B4-BE49-F238E27FC236}">
                <a16:creationId xmlns:a16="http://schemas.microsoft.com/office/drawing/2014/main" id="{371E8D0A-F567-543C-7DB1-52309D48E4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7189" y="5447827"/>
            <a:ext cx="781188" cy="7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5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CF4AA-AB33-0ED7-2379-1C012FE1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2: </a:t>
            </a:r>
            <a:r>
              <a:rPr lang="en-US" dirty="0" err="1"/>
              <a:t>pepmatch</a:t>
            </a:r>
            <a:r>
              <a:rPr lang="en-US" dirty="0"/>
              <a:t> vs. </a:t>
            </a:r>
            <a:r>
              <a:rPr lang="en-US" dirty="0" err="1"/>
              <a:t>blastp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B1A8A2-7079-AB3A-9087-60F280E7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D48895-8AE4-1A1E-FBB3-D33AEC1B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3EFCF8-8BED-AFEB-5704-6A5A39417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4"/>
          <a:stretch>
            <a:fillRect/>
          </a:stretch>
        </p:blipFill>
        <p:spPr bwMode="auto">
          <a:xfrm>
            <a:off x="3440430" y="2477135"/>
            <a:ext cx="5311140" cy="1903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0234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CB41D0-46AC-C387-D722-FF960C9C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3: </a:t>
            </a:r>
            <a:r>
              <a:rPr lang="en-US" dirty="0" err="1"/>
              <a:t>findtopes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4E6535-6749-0CE6-72C7-51FFC168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2F055F-C3DE-984D-021C-42F96F8B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18</a:t>
            </a:fld>
            <a:endParaRPr lang="de-DE"/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1CE91204-976F-8E5C-2271-55F2B4DF4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80" y="2136101"/>
            <a:ext cx="4035764" cy="3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1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A52FA-1E2B-5BD4-6748-73D55B40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4: mutation logic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EC8913-D162-1099-9C25-05DFE3F6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19</a:t>
            </a:fld>
            <a:endParaRPr lang="de-DE"/>
          </a:p>
        </p:txBody>
      </p: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EBD5C49D-2425-5390-9CA4-C7993B2EC0E8}"/>
              </a:ext>
            </a:extLst>
          </p:cNvPr>
          <p:cNvGrpSpPr/>
          <p:nvPr/>
        </p:nvGrpSpPr>
        <p:grpSpPr>
          <a:xfrm>
            <a:off x="1286267" y="1644134"/>
            <a:ext cx="7252183" cy="883644"/>
            <a:chOff x="1286267" y="1644134"/>
            <a:chExt cx="7252183" cy="883644"/>
          </a:xfrm>
        </p:grpSpPr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B38C559D-964B-ECA2-5F8C-9D3C7DA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865" y="1779594"/>
              <a:ext cx="6591585" cy="50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Abgerundetes Rechteck 97">
              <a:extLst>
                <a:ext uri="{FF2B5EF4-FFF2-40B4-BE49-F238E27FC236}">
                  <a16:creationId xmlns:a16="http://schemas.microsoft.com/office/drawing/2014/main" id="{855C3178-8ECB-7954-B494-6270428006BB}"/>
                </a:ext>
              </a:extLst>
            </p:cNvPr>
            <p:cNvSpPr/>
            <p:nvPr/>
          </p:nvSpPr>
          <p:spPr>
            <a:xfrm>
              <a:off x="2466139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1</a:t>
              </a:r>
            </a:p>
          </p:txBody>
        </p:sp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038B3E28-BB49-555D-6242-3D83866C9547}"/>
                </a:ext>
              </a:extLst>
            </p:cNvPr>
            <p:cNvSpPr/>
            <p:nvPr/>
          </p:nvSpPr>
          <p:spPr>
            <a:xfrm>
              <a:off x="3613250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2</a:t>
              </a:r>
            </a:p>
          </p:txBody>
        </p:sp>
        <p:sp>
          <p:nvSpPr>
            <p:cNvPr id="106" name="Abgerundetes Rechteck 105">
              <a:extLst>
                <a:ext uri="{FF2B5EF4-FFF2-40B4-BE49-F238E27FC236}">
                  <a16:creationId xmlns:a16="http://schemas.microsoft.com/office/drawing/2014/main" id="{D40BCA12-9101-6D64-84AD-EE56BEBFCA5F}"/>
                </a:ext>
              </a:extLst>
            </p:cNvPr>
            <p:cNvSpPr/>
            <p:nvPr/>
          </p:nvSpPr>
          <p:spPr>
            <a:xfrm>
              <a:off x="4760361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3</a:t>
              </a:r>
            </a:p>
          </p:txBody>
        </p:sp>
        <p:sp>
          <p:nvSpPr>
            <p:cNvPr id="108" name="Abgerundetes Rechteck 107">
              <a:extLst>
                <a:ext uri="{FF2B5EF4-FFF2-40B4-BE49-F238E27FC236}">
                  <a16:creationId xmlns:a16="http://schemas.microsoft.com/office/drawing/2014/main" id="{B99FFF8C-44ED-C0D2-FA97-E8238D9E2207}"/>
                </a:ext>
              </a:extLst>
            </p:cNvPr>
            <p:cNvSpPr/>
            <p:nvPr/>
          </p:nvSpPr>
          <p:spPr>
            <a:xfrm>
              <a:off x="5907472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4</a:t>
              </a:r>
            </a:p>
          </p:txBody>
        </p:sp>
        <p:sp>
          <p:nvSpPr>
            <p:cNvPr id="109" name="Abgerundetes Rechteck 108">
              <a:extLst>
                <a:ext uri="{FF2B5EF4-FFF2-40B4-BE49-F238E27FC236}">
                  <a16:creationId xmlns:a16="http://schemas.microsoft.com/office/drawing/2014/main" id="{001F6F26-A141-36DC-A66A-81A9833A45FB}"/>
                </a:ext>
              </a:extLst>
            </p:cNvPr>
            <p:cNvSpPr/>
            <p:nvPr/>
          </p:nvSpPr>
          <p:spPr>
            <a:xfrm>
              <a:off x="7054581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5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32914A57-9298-E940-1635-AAB241A5B62E}"/>
                </a:ext>
              </a:extLst>
            </p:cNvPr>
            <p:cNvSpPr txBox="1"/>
            <p:nvPr/>
          </p:nvSpPr>
          <p:spPr>
            <a:xfrm>
              <a:off x="1286267" y="1656483"/>
              <a:ext cx="783884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Gene</a:t>
              </a:r>
            </a:p>
          </p:txBody>
        </p: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263BCB43-AD01-9157-3F32-C41787D05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413" y="2006057"/>
              <a:ext cx="0" cy="271884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9A98366C-6EF8-B335-5936-F8BE147E1027}"/>
                </a:ext>
              </a:extLst>
            </p:cNvPr>
            <p:cNvSpPr txBox="1"/>
            <p:nvPr/>
          </p:nvSpPr>
          <p:spPr>
            <a:xfrm>
              <a:off x="4910475" y="2281557"/>
              <a:ext cx="593875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SNP</a:t>
              </a:r>
              <a:r>
                <a:rPr lang="en-US" sz="1000" baseline="-25000" dirty="0"/>
                <a:t>1</a:t>
              </a:r>
            </a:p>
          </p:txBody>
        </p: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60100DEA-484B-AC81-9BF2-C69065A8B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0717" y="2006057"/>
              <a:ext cx="0" cy="271884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A8DD1155-1E0F-D74F-67FD-E10CB876A025}"/>
                </a:ext>
              </a:extLst>
            </p:cNvPr>
            <p:cNvSpPr txBox="1"/>
            <p:nvPr/>
          </p:nvSpPr>
          <p:spPr>
            <a:xfrm>
              <a:off x="5943779" y="2277941"/>
              <a:ext cx="593875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SNP</a:t>
              </a:r>
              <a:r>
                <a:rPr lang="en-US" sz="1000" baseline="-25000" dirty="0"/>
                <a:t>2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268F5344-FC2C-9437-5D93-FC4BAC22581D}"/>
              </a:ext>
            </a:extLst>
          </p:cNvPr>
          <p:cNvGrpSpPr/>
          <p:nvPr/>
        </p:nvGrpSpPr>
        <p:grpSpPr>
          <a:xfrm>
            <a:off x="1325535" y="2289804"/>
            <a:ext cx="6075375" cy="1598912"/>
            <a:chOff x="1414029" y="2289804"/>
            <a:chExt cx="6075375" cy="1598912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593057FB-6D6B-036F-B403-4E9CEDC8BC98}"/>
                </a:ext>
              </a:extLst>
            </p:cNvPr>
            <p:cNvSpPr txBox="1"/>
            <p:nvPr/>
          </p:nvSpPr>
          <p:spPr>
            <a:xfrm>
              <a:off x="1414029" y="2406629"/>
              <a:ext cx="90645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Isoform A</a:t>
              </a:r>
            </a:p>
          </p:txBody>
        </p: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96F9014A-F259-07B8-DBDC-968734047230}"/>
                </a:ext>
              </a:extLst>
            </p:cNvPr>
            <p:cNvGrpSpPr/>
            <p:nvPr/>
          </p:nvGrpSpPr>
          <p:grpSpPr>
            <a:xfrm>
              <a:off x="2553424" y="2289804"/>
              <a:ext cx="4935980" cy="1598912"/>
              <a:chOff x="2553424" y="2302330"/>
              <a:chExt cx="4935980" cy="1598912"/>
            </a:xfrm>
          </p:grpSpPr>
          <p:sp>
            <p:nvSpPr>
              <p:cNvPr id="123" name="Abgerundetes Rechteck 122">
                <a:extLst>
                  <a:ext uri="{FF2B5EF4-FFF2-40B4-BE49-F238E27FC236}">
                    <a16:creationId xmlns:a16="http://schemas.microsoft.com/office/drawing/2014/main" id="{5ECD953C-B079-7C8F-DA60-FABB58B133C5}"/>
                  </a:ext>
                </a:extLst>
              </p:cNvPr>
              <p:cNvSpPr/>
              <p:nvPr/>
            </p:nvSpPr>
            <p:spPr>
              <a:xfrm>
                <a:off x="2688240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4" name="Abgerundetes Rechteck 123">
                <a:extLst>
                  <a:ext uri="{FF2B5EF4-FFF2-40B4-BE49-F238E27FC236}">
                    <a16:creationId xmlns:a16="http://schemas.microsoft.com/office/drawing/2014/main" id="{E1F4068E-A74F-F45E-B178-A61309D56801}"/>
                  </a:ext>
                </a:extLst>
              </p:cNvPr>
              <p:cNvSpPr/>
              <p:nvPr/>
            </p:nvSpPr>
            <p:spPr>
              <a:xfrm>
                <a:off x="3604029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5" name="Abgerundetes Rechteck 124">
                <a:extLst>
                  <a:ext uri="{FF2B5EF4-FFF2-40B4-BE49-F238E27FC236}">
                    <a16:creationId xmlns:a16="http://schemas.microsoft.com/office/drawing/2014/main" id="{5AB9FBBA-D01E-03FA-370B-0FA279400A76}"/>
                  </a:ext>
                </a:extLst>
              </p:cNvPr>
              <p:cNvSpPr/>
              <p:nvPr/>
            </p:nvSpPr>
            <p:spPr>
              <a:xfrm>
                <a:off x="4519818" y="3002033"/>
                <a:ext cx="906452" cy="331530"/>
              </a:xfrm>
              <a:prstGeom prst="round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6" name="Abgerundetes Rechteck 125">
                <a:extLst>
                  <a:ext uri="{FF2B5EF4-FFF2-40B4-BE49-F238E27FC236}">
                    <a16:creationId xmlns:a16="http://schemas.microsoft.com/office/drawing/2014/main" id="{18FEB346-FC30-DC7A-1994-9DC3345C52D3}"/>
                  </a:ext>
                </a:extLst>
              </p:cNvPr>
              <p:cNvSpPr/>
              <p:nvPr/>
            </p:nvSpPr>
            <p:spPr>
              <a:xfrm>
                <a:off x="5435607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7" name="Abgerundetes Rechteck 126">
                <a:extLst>
                  <a:ext uri="{FF2B5EF4-FFF2-40B4-BE49-F238E27FC236}">
                    <a16:creationId xmlns:a16="http://schemas.microsoft.com/office/drawing/2014/main" id="{58E69C81-5B39-E027-0D48-F520DDEDD553}"/>
                  </a:ext>
                </a:extLst>
              </p:cNvPr>
              <p:cNvSpPr/>
              <p:nvPr/>
            </p:nvSpPr>
            <p:spPr>
              <a:xfrm>
                <a:off x="6351396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63A4E956-6865-394C-178D-1C39C7DA6EE7}"/>
                  </a:ext>
                </a:extLst>
              </p:cNvPr>
              <p:cNvSpPr txBox="1"/>
              <p:nvPr/>
            </p:nvSpPr>
            <p:spPr>
              <a:xfrm>
                <a:off x="2581976" y="2302330"/>
                <a:ext cx="130687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(Exons 1-2-3-4-5)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Protein coordinates</a:t>
                </a:r>
              </a:p>
            </p:txBody>
          </p:sp>
          <p:grpSp>
            <p:nvGrpSpPr>
              <p:cNvPr id="148" name="Gruppieren 147">
                <a:extLst>
                  <a:ext uri="{FF2B5EF4-FFF2-40B4-BE49-F238E27FC236}">
                    <a16:creationId xmlns:a16="http://schemas.microsoft.com/office/drawing/2014/main" id="{1298F70D-0F7E-D7DE-2361-D68F39D58833}"/>
                  </a:ext>
                </a:extLst>
              </p:cNvPr>
              <p:cNvGrpSpPr/>
              <p:nvPr/>
            </p:nvGrpSpPr>
            <p:grpSpPr>
              <a:xfrm>
                <a:off x="2553424" y="2675176"/>
                <a:ext cx="4935980" cy="316353"/>
                <a:chOff x="2553424" y="2675176"/>
                <a:chExt cx="4935980" cy="316353"/>
              </a:xfrm>
            </p:grpSpPr>
            <p:grpSp>
              <p:nvGrpSpPr>
                <p:cNvPr id="143" name="Gruppieren 142">
                  <a:extLst>
                    <a:ext uri="{FF2B5EF4-FFF2-40B4-BE49-F238E27FC236}">
                      <a16:creationId xmlns:a16="http://schemas.microsoft.com/office/drawing/2014/main" id="{F17B26E3-8D60-894F-3C55-5FE4A1F8ACB9}"/>
                    </a:ext>
                  </a:extLst>
                </p:cNvPr>
                <p:cNvGrpSpPr/>
                <p:nvPr/>
              </p:nvGrpSpPr>
              <p:grpSpPr>
                <a:xfrm>
                  <a:off x="2688240" y="2675176"/>
                  <a:ext cx="4572518" cy="123111"/>
                  <a:chOff x="2688240" y="2752179"/>
                  <a:chExt cx="4572518" cy="123111"/>
                </a:xfrm>
              </p:grpSpPr>
              <p:cxnSp>
                <p:nvCxnSpPr>
                  <p:cNvPr id="122" name="Gerade Verbindung mit Pfeil 121">
                    <a:extLst>
                      <a:ext uri="{FF2B5EF4-FFF2-40B4-BE49-F238E27FC236}">
                        <a16:creationId xmlns:a16="http://schemas.microsoft.com/office/drawing/2014/main" id="{ACC94B7B-D88C-0225-74C4-9568725E9D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813734"/>
                    <a:ext cx="4568638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 Verbindung 135">
                    <a:extLst>
                      <a:ext uri="{FF2B5EF4-FFF2-40B4-BE49-F238E27FC236}">
                        <a16:creationId xmlns:a16="http://schemas.microsoft.com/office/drawing/2014/main" id="{AFADDFD2-AA76-3A42-7D4E-ABE29D45E5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 Verbindung 139">
                    <a:extLst>
                      <a:ext uri="{FF2B5EF4-FFF2-40B4-BE49-F238E27FC236}">
                        <a16:creationId xmlns:a16="http://schemas.microsoft.com/office/drawing/2014/main" id="{4E15474D-F08E-93FF-CE7B-64D926C5C5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2413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13DDF785-719C-9FF5-7EED-BC61D02E6A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6586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 Verbindung 141">
                    <a:extLst>
                      <a:ext uri="{FF2B5EF4-FFF2-40B4-BE49-F238E27FC236}">
                        <a16:creationId xmlns:a16="http://schemas.microsoft.com/office/drawing/2014/main" id="{FF09845A-65E9-7ED4-D1A3-62D8E58A0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0758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EAC86E8-8D7D-7380-CCB8-B17461F31AD8}"/>
                    </a:ext>
                  </a:extLst>
                </p:cNvPr>
                <p:cNvSpPr txBox="1"/>
                <p:nvPr/>
              </p:nvSpPr>
              <p:spPr>
                <a:xfrm>
                  <a:off x="2553424" y="2745308"/>
                  <a:ext cx="278893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FE884A04-0EE9-678A-B4BD-9D76F5B46C66}"/>
                    </a:ext>
                  </a:extLst>
                </p:cNvPr>
                <p:cNvSpPr txBox="1"/>
                <p:nvPr/>
              </p:nvSpPr>
              <p:spPr>
                <a:xfrm>
                  <a:off x="3970064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</a:p>
              </p:txBody>
            </p:sp>
            <p:sp>
              <p:nvSpPr>
                <p:cNvPr id="146" name="Textfeld 145">
                  <a:extLst>
                    <a:ext uri="{FF2B5EF4-FFF2-40B4-BE49-F238E27FC236}">
                      <a16:creationId xmlns:a16="http://schemas.microsoft.com/office/drawing/2014/main" id="{E27E2F9C-FD13-881F-F002-3B710E17F267}"/>
                    </a:ext>
                  </a:extLst>
                </p:cNvPr>
                <p:cNvSpPr txBox="1"/>
                <p:nvPr/>
              </p:nvSpPr>
              <p:spPr>
                <a:xfrm>
                  <a:off x="5494063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200</a:t>
                  </a:r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253FB3C1-5B0D-518A-FAA1-26A57556204D}"/>
                    </a:ext>
                  </a:extLst>
                </p:cNvPr>
                <p:cNvSpPr txBox="1"/>
                <p:nvPr/>
              </p:nvSpPr>
              <p:spPr>
                <a:xfrm>
                  <a:off x="7018235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300</a:t>
                  </a:r>
                </a:p>
              </p:txBody>
            </p:sp>
          </p:grpSp>
          <p:grpSp>
            <p:nvGrpSpPr>
              <p:cNvPr id="163" name="Gruppieren 162">
                <a:extLst>
                  <a:ext uri="{FF2B5EF4-FFF2-40B4-BE49-F238E27FC236}">
                    <a16:creationId xmlns:a16="http://schemas.microsoft.com/office/drawing/2014/main" id="{82361C62-F95C-3F0F-8CAE-27A08753BA5F}"/>
                  </a:ext>
                </a:extLst>
              </p:cNvPr>
              <p:cNvGrpSpPr/>
              <p:nvPr/>
            </p:nvGrpSpPr>
            <p:grpSpPr>
              <a:xfrm>
                <a:off x="4493475" y="2822296"/>
                <a:ext cx="1660019" cy="1078946"/>
                <a:chOff x="4493475" y="2822296"/>
                <a:chExt cx="1660019" cy="1078946"/>
              </a:xfrm>
            </p:grpSpPr>
            <p:cxnSp>
              <p:nvCxnSpPr>
                <p:cNvPr id="131" name="Gerade Verbindung 130">
                  <a:extLst>
                    <a:ext uri="{FF2B5EF4-FFF2-40B4-BE49-F238E27FC236}">
                      <a16:creationId xmlns:a16="http://schemas.microsoft.com/office/drawing/2014/main" id="{7D8F6BD8-21F3-2EEA-6235-CD26CEDD06D3}"/>
                    </a:ext>
                  </a:extLst>
                </p:cNvPr>
                <p:cNvCxnSpPr>
                  <a:cxnSpLocks/>
                  <a:stCxn id="132" idx="0"/>
                </p:cNvCxnSpPr>
                <p:nvPr/>
              </p:nvCxnSpPr>
              <p:spPr>
                <a:xfrm flipH="1" flipV="1">
                  <a:off x="5752140" y="3409294"/>
                  <a:ext cx="1313" cy="276504"/>
                </a:xfrm>
                <a:prstGeom prst="line">
                  <a:avLst/>
                </a:prstGeom>
                <a:ln>
                  <a:headEnd type="none"/>
                  <a:tailEnd type="oval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A295D27-9D61-4C40-BABE-4D7107E513C9}"/>
                    </a:ext>
                  </a:extLst>
                </p:cNvPr>
                <p:cNvSpPr txBox="1"/>
                <p:nvPr/>
              </p:nvSpPr>
              <p:spPr>
                <a:xfrm>
                  <a:off x="5353411" y="3685798"/>
                  <a:ext cx="80008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SNP</a:t>
                  </a:r>
                  <a:r>
                    <a:rPr lang="en-US" sz="800" baseline="-25000" dirty="0"/>
                    <a:t>2</a:t>
                  </a:r>
                  <a:r>
                    <a:rPr lang="en-US" sz="800" dirty="0"/>
                    <a:t>: AA 200</a:t>
                  </a:r>
                  <a:endParaRPr lang="en-US" sz="800" baseline="-25000" dirty="0"/>
                </a:p>
              </p:txBody>
            </p:sp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id="{8D280F17-2C21-FE59-A49A-0D34D1E3C628}"/>
                    </a:ext>
                  </a:extLst>
                </p:cNvPr>
                <p:cNvSpPr/>
                <p:nvPr/>
              </p:nvSpPr>
              <p:spPr>
                <a:xfrm>
                  <a:off x="4590063" y="3061173"/>
                  <a:ext cx="637612" cy="208119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Peptide </a:t>
                  </a:r>
                </a:p>
              </p:txBody>
            </p:sp>
            <p:cxnSp>
              <p:nvCxnSpPr>
                <p:cNvPr id="129" name="Gerade Verbindung 128">
                  <a:extLst>
                    <a:ext uri="{FF2B5EF4-FFF2-40B4-BE49-F238E27FC236}">
                      <a16:creationId xmlns:a16="http://schemas.microsoft.com/office/drawing/2014/main" id="{47E0E702-CAD0-5003-E098-5539B20BCC31}"/>
                    </a:ext>
                  </a:extLst>
                </p:cNvPr>
                <p:cNvCxnSpPr>
                  <a:cxnSpLocks/>
                  <a:stCxn id="130" idx="0"/>
                </p:cNvCxnSpPr>
                <p:nvPr/>
              </p:nvCxnSpPr>
              <p:spPr>
                <a:xfrm flipV="1">
                  <a:off x="4956145" y="3291554"/>
                  <a:ext cx="0" cy="376559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  <a:headEnd type="oval"/>
                  <a:tailEnd type="non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7D11DFCB-C6B2-8D04-8A97-DE97C7158372}"/>
                    </a:ext>
                  </a:extLst>
                </p:cNvPr>
                <p:cNvSpPr txBox="1"/>
                <p:nvPr/>
              </p:nvSpPr>
              <p:spPr>
                <a:xfrm>
                  <a:off x="4559538" y="3668113"/>
                  <a:ext cx="79321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SNP</a:t>
                  </a:r>
                  <a:r>
                    <a:rPr lang="en-US" sz="800" baseline="-25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</a:t>
                  </a:r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: AA 155</a:t>
                  </a:r>
                  <a:endParaRPr lang="en-US" sz="800" baseline="-25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8F0CF08B-F704-B13E-55EB-5774317738D9}"/>
                    </a:ext>
                  </a:extLst>
                </p:cNvPr>
                <p:cNvSpPr txBox="1"/>
                <p:nvPr/>
              </p:nvSpPr>
              <p:spPr>
                <a:xfrm>
                  <a:off x="4493475" y="2822296"/>
                  <a:ext cx="830696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FCB800"/>
                      </a:solidFill>
                    </a:rPr>
                    <a:t>AA 130 - 160</a:t>
                  </a:r>
                </a:p>
              </p:txBody>
            </p:sp>
          </p:grpSp>
        </p:grpSp>
      </p:grp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BDFB2CC4-9740-5D8B-C734-856FB9F4BFDC}"/>
              </a:ext>
            </a:extLst>
          </p:cNvPr>
          <p:cNvGrpSpPr/>
          <p:nvPr/>
        </p:nvGrpSpPr>
        <p:grpSpPr>
          <a:xfrm>
            <a:off x="1322843" y="3626338"/>
            <a:ext cx="6075375" cy="1663076"/>
            <a:chOff x="1414029" y="2289804"/>
            <a:chExt cx="6075375" cy="1663076"/>
          </a:xfrm>
        </p:grpSpPr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B727188B-E917-5F43-656E-326805B3B2ED}"/>
                </a:ext>
              </a:extLst>
            </p:cNvPr>
            <p:cNvSpPr txBox="1"/>
            <p:nvPr/>
          </p:nvSpPr>
          <p:spPr>
            <a:xfrm>
              <a:off x="1414029" y="2406629"/>
              <a:ext cx="90645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Isoform B</a:t>
              </a:r>
            </a:p>
          </p:txBody>
        </p: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64B93DDB-E9B4-D5E8-20B7-BB8EC69DA459}"/>
                </a:ext>
              </a:extLst>
            </p:cNvPr>
            <p:cNvGrpSpPr/>
            <p:nvPr/>
          </p:nvGrpSpPr>
          <p:grpSpPr>
            <a:xfrm>
              <a:off x="2553424" y="2289804"/>
              <a:ext cx="4935980" cy="1663076"/>
              <a:chOff x="2553424" y="2302330"/>
              <a:chExt cx="4935980" cy="1663076"/>
            </a:xfrm>
          </p:grpSpPr>
          <p:sp>
            <p:nvSpPr>
              <p:cNvPr id="169" name="Abgerundetes Rechteck 168">
                <a:extLst>
                  <a:ext uri="{FF2B5EF4-FFF2-40B4-BE49-F238E27FC236}">
                    <a16:creationId xmlns:a16="http://schemas.microsoft.com/office/drawing/2014/main" id="{BCFA7A3A-0CCC-890B-17A6-5EC8445A5357}"/>
                  </a:ext>
                </a:extLst>
              </p:cNvPr>
              <p:cNvSpPr/>
              <p:nvPr/>
            </p:nvSpPr>
            <p:spPr>
              <a:xfrm>
                <a:off x="2688240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1" name="Abgerundetes Rechteck 170">
                <a:extLst>
                  <a:ext uri="{FF2B5EF4-FFF2-40B4-BE49-F238E27FC236}">
                    <a16:creationId xmlns:a16="http://schemas.microsoft.com/office/drawing/2014/main" id="{9EA086C8-51D6-3A64-0CBD-C52DF37B2623}"/>
                  </a:ext>
                </a:extLst>
              </p:cNvPr>
              <p:cNvSpPr/>
              <p:nvPr/>
            </p:nvSpPr>
            <p:spPr>
              <a:xfrm>
                <a:off x="3600440" y="3066197"/>
                <a:ext cx="906452" cy="331530"/>
              </a:xfrm>
              <a:prstGeom prst="round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2" name="Abgerundetes Rechteck 171">
                <a:extLst>
                  <a:ext uri="{FF2B5EF4-FFF2-40B4-BE49-F238E27FC236}">
                    <a16:creationId xmlns:a16="http://schemas.microsoft.com/office/drawing/2014/main" id="{0E88B252-0A25-26AC-BCD2-73B5613E7F5F}"/>
                  </a:ext>
                </a:extLst>
              </p:cNvPr>
              <p:cNvSpPr/>
              <p:nvPr/>
            </p:nvSpPr>
            <p:spPr>
              <a:xfrm>
                <a:off x="4516229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3" name="Abgerundetes Rechteck 172">
                <a:extLst>
                  <a:ext uri="{FF2B5EF4-FFF2-40B4-BE49-F238E27FC236}">
                    <a16:creationId xmlns:a16="http://schemas.microsoft.com/office/drawing/2014/main" id="{70A35AE7-A759-DC16-B85A-4EC95088ECD7}"/>
                  </a:ext>
                </a:extLst>
              </p:cNvPr>
              <p:cNvSpPr/>
              <p:nvPr/>
            </p:nvSpPr>
            <p:spPr>
              <a:xfrm>
                <a:off x="5432018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7525EC0A-8938-F0E3-DAE8-3CEDFC4B1B5C}"/>
                  </a:ext>
                </a:extLst>
              </p:cNvPr>
              <p:cNvSpPr txBox="1"/>
              <p:nvPr/>
            </p:nvSpPr>
            <p:spPr>
              <a:xfrm>
                <a:off x="2581976" y="2302330"/>
                <a:ext cx="130687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(Exons 1-3-4-5)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Protein coordinates</a:t>
                </a:r>
              </a:p>
            </p:txBody>
          </p:sp>
          <p:grpSp>
            <p:nvGrpSpPr>
              <p:cNvPr id="175" name="Gruppieren 174">
                <a:extLst>
                  <a:ext uri="{FF2B5EF4-FFF2-40B4-BE49-F238E27FC236}">
                    <a16:creationId xmlns:a16="http://schemas.microsoft.com/office/drawing/2014/main" id="{47037C88-BB31-925A-5E7F-08BA66E4ABC6}"/>
                  </a:ext>
                </a:extLst>
              </p:cNvPr>
              <p:cNvGrpSpPr/>
              <p:nvPr/>
            </p:nvGrpSpPr>
            <p:grpSpPr>
              <a:xfrm>
                <a:off x="2553424" y="2675176"/>
                <a:ext cx="4935980" cy="325497"/>
                <a:chOff x="2553424" y="2675176"/>
                <a:chExt cx="4935980" cy="325497"/>
              </a:xfrm>
            </p:grpSpPr>
            <p:grpSp>
              <p:nvGrpSpPr>
                <p:cNvPr id="183" name="Gruppieren 182">
                  <a:extLst>
                    <a:ext uri="{FF2B5EF4-FFF2-40B4-BE49-F238E27FC236}">
                      <a16:creationId xmlns:a16="http://schemas.microsoft.com/office/drawing/2014/main" id="{A9E346D2-240A-630B-0536-CA38F1C5651E}"/>
                    </a:ext>
                  </a:extLst>
                </p:cNvPr>
                <p:cNvGrpSpPr/>
                <p:nvPr/>
              </p:nvGrpSpPr>
              <p:grpSpPr>
                <a:xfrm>
                  <a:off x="2688240" y="2675176"/>
                  <a:ext cx="4572518" cy="123111"/>
                  <a:chOff x="2688240" y="2752179"/>
                  <a:chExt cx="4572518" cy="123111"/>
                </a:xfrm>
              </p:grpSpPr>
              <p:cxnSp>
                <p:nvCxnSpPr>
                  <p:cNvPr id="188" name="Gerade Verbindung mit Pfeil 187">
                    <a:extLst>
                      <a:ext uri="{FF2B5EF4-FFF2-40B4-BE49-F238E27FC236}">
                        <a16:creationId xmlns:a16="http://schemas.microsoft.com/office/drawing/2014/main" id="{A73E723C-648C-7FE6-F704-26083705C8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813734"/>
                    <a:ext cx="4568638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Gerade Verbindung 188">
                    <a:extLst>
                      <a:ext uri="{FF2B5EF4-FFF2-40B4-BE49-F238E27FC236}">
                        <a16:creationId xmlns:a16="http://schemas.microsoft.com/office/drawing/2014/main" id="{81E3A539-95FB-3350-6603-02C3D04401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Gerade Verbindung 189">
                    <a:extLst>
                      <a:ext uri="{FF2B5EF4-FFF2-40B4-BE49-F238E27FC236}">
                        <a16:creationId xmlns:a16="http://schemas.microsoft.com/office/drawing/2014/main" id="{9F9AAD8E-3FAF-4F04-1989-55A0790FA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2413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Gerade Verbindung 190">
                    <a:extLst>
                      <a:ext uri="{FF2B5EF4-FFF2-40B4-BE49-F238E27FC236}">
                        <a16:creationId xmlns:a16="http://schemas.microsoft.com/office/drawing/2014/main" id="{50DF448D-CB78-FC90-838F-C28940B364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6586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Gerade Verbindung 191">
                    <a:extLst>
                      <a:ext uri="{FF2B5EF4-FFF2-40B4-BE49-F238E27FC236}">
                        <a16:creationId xmlns:a16="http://schemas.microsoft.com/office/drawing/2014/main" id="{6C9A11E2-2D69-AEC7-C2C3-A9C2674276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0758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Textfeld 183">
                  <a:extLst>
                    <a:ext uri="{FF2B5EF4-FFF2-40B4-BE49-F238E27FC236}">
                      <a16:creationId xmlns:a16="http://schemas.microsoft.com/office/drawing/2014/main" id="{6E1665FA-674D-81C0-032D-AFEFD3E42E6B}"/>
                    </a:ext>
                  </a:extLst>
                </p:cNvPr>
                <p:cNvSpPr txBox="1"/>
                <p:nvPr/>
              </p:nvSpPr>
              <p:spPr>
                <a:xfrm>
                  <a:off x="2553424" y="2754452"/>
                  <a:ext cx="278893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B483D20B-62DB-4CA2-E4C6-651F96931EE3}"/>
                    </a:ext>
                  </a:extLst>
                </p:cNvPr>
                <p:cNvSpPr txBox="1"/>
                <p:nvPr/>
              </p:nvSpPr>
              <p:spPr>
                <a:xfrm>
                  <a:off x="3970064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</a:p>
              </p:txBody>
            </p:sp>
            <p:sp>
              <p:nvSpPr>
                <p:cNvPr id="186" name="Textfeld 185">
                  <a:extLst>
                    <a:ext uri="{FF2B5EF4-FFF2-40B4-BE49-F238E27FC236}">
                      <a16:creationId xmlns:a16="http://schemas.microsoft.com/office/drawing/2014/main" id="{CA59CBD1-C6B9-CC0D-815B-38A42E401C0A}"/>
                    </a:ext>
                  </a:extLst>
                </p:cNvPr>
                <p:cNvSpPr txBox="1"/>
                <p:nvPr/>
              </p:nvSpPr>
              <p:spPr>
                <a:xfrm>
                  <a:off x="5494063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200</a:t>
                  </a:r>
                </a:p>
              </p:txBody>
            </p:sp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A7F2BA27-BB9D-CF52-80ED-0AD62B81C6F1}"/>
                    </a:ext>
                  </a:extLst>
                </p:cNvPr>
                <p:cNvSpPr txBox="1"/>
                <p:nvPr/>
              </p:nvSpPr>
              <p:spPr>
                <a:xfrm>
                  <a:off x="7018235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300</a:t>
                  </a:r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4B2EB058-9F58-0463-CC86-93939965D0BA}"/>
                  </a:ext>
                </a:extLst>
              </p:cNvPr>
              <p:cNvGrpSpPr/>
              <p:nvPr/>
            </p:nvGrpSpPr>
            <p:grpSpPr>
              <a:xfrm>
                <a:off x="3540683" y="2894743"/>
                <a:ext cx="1683495" cy="1070663"/>
                <a:chOff x="3540683" y="2894743"/>
                <a:chExt cx="1683495" cy="1070663"/>
              </a:xfrm>
            </p:grpSpPr>
            <p:cxnSp>
              <p:nvCxnSpPr>
                <p:cNvPr id="177" name="Gerade Verbindung 176">
                  <a:extLst>
                    <a:ext uri="{FF2B5EF4-FFF2-40B4-BE49-F238E27FC236}">
                      <a16:creationId xmlns:a16="http://schemas.microsoft.com/office/drawing/2014/main" id="{410D5302-9B44-4428-2060-44F41A3C4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32762" y="3473458"/>
                  <a:ext cx="1313" cy="276504"/>
                </a:xfrm>
                <a:prstGeom prst="line">
                  <a:avLst/>
                </a:prstGeom>
                <a:ln>
                  <a:headEnd type="none"/>
                  <a:tailEnd type="oval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feld 177">
                  <a:extLst>
                    <a:ext uri="{FF2B5EF4-FFF2-40B4-BE49-F238E27FC236}">
                      <a16:creationId xmlns:a16="http://schemas.microsoft.com/office/drawing/2014/main" id="{144AC163-F7C5-DB84-F9C3-C37735418974}"/>
                    </a:ext>
                  </a:extLst>
                </p:cNvPr>
                <p:cNvSpPr txBox="1"/>
                <p:nvPr/>
              </p:nvSpPr>
              <p:spPr>
                <a:xfrm>
                  <a:off x="4424095" y="3749962"/>
                  <a:ext cx="80008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SNP</a:t>
                  </a:r>
                  <a:r>
                    <a:rPr lang="en-US" sz="800" baseline="-25000" dirty="0"/>
                    <a:t>2</a:t>
                  </a:r>
                  <a:r>
                    <a:rPr lang="en-US" sz="800" dirty="0"/>
                    <a:t>: AA 120</a:t>
                  </a:r>
                  <a:endParaRPr lang="en-US" sz="800" baseline="-25000" dirty="0"/>
                </a:p>
              </p:txBody>
            </p:sp>
            <p:sp>
              <p:nvSpPr>
                <p:cNvPr id="179" name="Rechteck 178">
                  <a:extLst>
                    <a:ext uri="{FF2B5EF4-FFF2-40B4-BE49-F238E27FC236}">
                      <a16:creationId xmlns:a16="http://schemas.microsoft.com/office/drawing/2014/main" id="{3C96360D-7A93-AF85-D88B-D488F2E330A3}"/>
                    </a:ext>
                  </a:extLst>
                </p:cNvPr>
                <p:cNvSpPr/>
                <p:nvPr/>
              </p:nvSpPr>
              <p:spPr>
                <a:xfrm>
                  <a:off x="3670685" y="3125337"/>
                  <a:ext cx="637612" cy="208119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Peptide </a:t>
                  </a:r>
                </a:p>
              </p:txBody>
            </p:sp>
            <p:cxnSp>
              <p:nvCxnSpPr>
                <p:cNvPr id="180" name="Gerade Verbindung 179">
                  <a:extLst>
                    <a:ext uri="{FF2B5EF4-FFF2-40B4-BE49-F238E27FC236}">
                      <a16:creationId xmlns:a16="http://schemas.microsoft.com/office/drawing/2014/main" id="{CB073617-84C5-2EEC-4BAE-F84260F3A859}"/>
                    </a:ext>
                  </a:extLst>
                </p:cNvPr>
                <p:cNvCxnSpPr>
                  <a:cxnSpLocks/>
                  <a:stCxn id="181" idx="0"/>
                </p:cNvCxnSpPr>
                <p:nvPr/>
              </p:nvCxnSpPr>
              <p:spPr>
                <a:xfrm flipV="1">
                  <a:off x="4036767" y="3355718"/>
                  <a:ext cx="0" cy="376559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  <a:headEnd type="oval"/>
                  <a:tailEnd type="non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FE21C898-E2C0-8006-EDDC-E163E3D8C857}"/>
                    </a:ext>
                  </a:extLst>
                </p:cNvPr>
                <p:cNvSpPr txBox="1"/>
                <p:nvPr/>
              </p:nvSpPr>
              <p:spPr>
                <a:xfrm>
                  <a:off x="3640160" y="3732277"/>
                  <a:ext cx="79321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SNP</a:t>
                  </a:r>
                  <a:r>
                    <a:rPr lang="en-US" sz="800" baseline="-25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</a:t>
                  </a:r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: AA 90</a:t>
                  </a:r>
                  <a:endParaRPr lang="en-US" sz="800" baseline="-25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30CC96A6-8595-7885-4023-2A85DC3CAF7E}"/>
                    </a:ext>
                  </a:extLst>
                </p:cNvPr>
                <p:cNvSpPr txBox="1"/>
                <p:nvPr/>
              </p:nvSpPr>
              <p:spPr>
                <a:xfrm>
                  <a:off x="3540683" y="2894743"/>
                  <a:ext cx="830696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FCB800"/>
                      </a:solidFill>
                    </a:rPr>
                    <a:t>AA 70 - 110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243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B0B1D-108F-5105-6074-CEDBA2E07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TextBox 685">
            <a:extLst>
              <a:ext uri="{FF2B5EF4-FFF2-40B4-BE49-F238E27FC236}">
                <a16:creationId xmlns:a16="http://schemas.microsoft.com/office/drawing/2014/main" id="{58FE3102-6877-6CA6-751D-676CA509AFAA}"/>
              </a:ext>
            </a:extLst>
          </p:cNvPr>
          <p:cNvSpPr txBox="1"/>
          <p:nvPr/>
        </p:nvSpPr>
        <p:spPr>
          <a:xfrm>
            <a:off x="4831625" y="5286695"/>
            <a:ext cx="142815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noProof="0" dirty="0"/>
              <a:t>Features selection</a:t>
            </a:r>
          </a:p>
          <a:p>
            <a:pPr algn="ctr"/>
            <a:r>
              <a:rPr lang="en-US" sz="900" noProof="0" dirty="0"/>
              <a:t>Only relevant or predictive features were considered</a:t>
            </a:r>
          </a:p>
        </p:txBody>
      </p:sp>
      <p:sp>
        <p:nvSpPr>
          <p:cNvPr id="1289" name="TextBox 683">
            <a:extLst>
              <a:ext uri="{FF2B5EF4-FFF2-40B4-BE49-F238E27FC236}">
                <a16:creationId xmlns:a16="http://schemas.microsoft.com/office/drawing/2014/main" id="{7AF1CBA7-8552-AD6C-4F86-3BB9EFE67FFE}"/>
              </a:ext>
            </a:extLst>
          </p:cNvPr>
          <p:cNvSpPr txBox="1"/>
          <p:nvPr/>
        </p:nvSpPr>
        <p:spPr>
          <a:xfrm>
            <a:off x="6236926" y="5486575"/>
            <a:ext cx="150174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Dimension reduction</a:t>
            </a:r>
          </a:p>
          <a:p>
            <a:pPr algn="ctr"/>
            <a:r>
              <a:rPr lang="en-US" altLang="ko-KR" sz="900" dirty="0"/>
              <a:t>PCA/t-SNE/UMAP</a:t>
            </a:r>
            <a:endParaRPr lang="de-DE" sz="900" dirty="0"/>
          </a:p>
        </p:txBody>
      </p:sp>
      <p:sp>
        <p:nvSpPr>
          <p:cNvPr id="1290" name="TextBox 681">
            <a:extLst>
              <a:ext uri="{FF2B5EF4-FFF2-40B4-BE49-F238E27FC236}">
                <a16:creationId xmlns:a16="http://schemas.microsoft.com/office/drawing/2014/main" id="{565A137D-D7E4-4326-64F8-FAF0AEB4C25F}"/>
              </a:ext>
            </a:extLst>
          </p:cNvPr>
          <p:cNvSpPr txBox="1"/>
          <p:nvPr/>
        </p:nvSpPr>
        <p:spPr>
          <a:xfrm>
            <a:off x="8010831" y="5515889"/>
            <a:ext cx="132992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Clustering &amp; ranking</a:t>
            </a:r>
          </a:p>
          <a:p>
            <a:pPr algn="ctr"/>
            <a:r>
              <a:rPr lang="de-DE" sz="900" dirty="0"/>
              <a:t>K-</a:t>
            </a:r>
            <a:r>
              <a:rPr lang="de-DE" sz="900" dirty="0" err="1"/>
              <a:t>mean</a:t>
            </a:r>
            <a:r>
              <a:rPr lang="de-DE" sz="900" dirty="0"/>
              <a:t>/HDBSCAN</a:t>
            </a:r>
            <a:endParaRPr lang="ko-KR" altLang="en-US" sz="900" b="1" dirty="0"/>
          </a:p>
        </p:txBody>
      </p:sp>
      <p:pic>
        <p:nvPicPr>
          <p:cNvPr id="1294" name="Picture 2">
            <a:extLst>
              <a:ext uri="{FF2B5EF4-FFF2-40B4-BE49-F238E27FC236}">
                <a16:creationId xmlns:a16="http://schemas.microsoft.com/office/drawing/2014/main" id="{38D84F2E-6755-3241-B43A-1782325AA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807" y="5832456"/>
            <a:ext cx="704415" cy="55869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6" name="Picture 3">
            <a:extLst>
              <a:ext uri="{FF2B5EF4-FFF2-40B4-BE49-F238E27FC236}">
                <a16:creationId xmlns:a16="http://schemas.microsoft.com/office/drawing/2014/main" id="{F2AF0C56-B7ED-CE05-82D2-559BB605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95" y="5837500"/>
            <a:ext cx="672449" cy="5486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7" name="Picture 2" descr="K-Means Clustering Algorithm – What Is It and Why Does It Matter?">
            <a:extLst>
              <a:ext uri="{FF2B5EF4-FFF2-40B4-BE49-F238E27FC236}">
                <a16:creationId xmlns:a16="http://schemas.microsoft.com/office/drawing/2014/main" id="{06A007DE-7347-70DB-3993-442162DD1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r="6605" b="8194"/>
          <a:stretch/>
        </p:blipFill>
        <p:spPr bwMode="auto">
          <a:xfrm>
            <a:off x="8323586" y="5794719"/>
            <a:ext cx="704414" cy="69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4" name="TextBox 696">
            <a:extLst>
              <a:ext uri="{FF2B5EF4-FFF2-40B4-BE49-F238E27FC236}">
                <a16:creationId xmlns:a16="http://schemas.microsoft.com/office/drawing/2014/main" id="{92506A34-7D3C-7247-188D-BF68D6CF20E4}"/>
              </a:ext>
            </a:extLst>
          </p:cNvPr>
          <p:cNvSpPr txBox="1"/>
          <p:nvPr/>
        </p:nvSpPr>
        <p:spPr>
          <a:xfrm flipH="1">
            <a:off x="2582556" y="5198760"/>
            <a:ext cx="1498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Targeted features</a:t>
            </a:r>
          </a:p>
        </p:txBody>
      </p: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FB5ECA27-01C1-6D9C-804D-68D6C9412360}"/>
              </a:ext>
            </a:extLst>
          </p:cNvPr>
          <p:cNvGrpSpPr/>
          <p:nvPr/>
        </p:nvGrpSpPr>
        <p:grpSpPr>
          <a:xfrm>
            <a:off x="1953556" y="5342744"/>
            <a:ext cx="1415587" cy="1013894"/>
            <a:chOff x="1925774" y="2102988"/>
            <a:chExt cx="1920973" cy="1871043"/>
          </a:xfrm>
        </p:grpSpPr>
        <p:sp>
          <p:nvSpPr>
            <p:cNvPr id="1075" name="Textfeld 1074">
              <a:extLst>
                <a:ext uri="{FF2B5EF4-FFF2-40B4-BE49-F238E27FC236}">
                  <a16:creationId xmlns:a16="http://schemas.microsoft.com/office/drawing/2014/main" id="{458E3B2C-8360-895B-C748-52DFAEDD0CFC}"/>
                </a:ext>
              </a:extLst>
            </p:cNvPr>
            <p:cNvSpPr txBox="1"/>
            <p:nvPr/>
          </p:nvSpPr>
          <p:spPr>
            <a:xfrm>
              <a:off x="2196260" y="2102988"/>
              <a:ext cx="1193800" cy="42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Affinity</a:t>
              </a:r>
            </a:p>
          </p:txBody>
        </p:sp>
        <p:grpSp>
          <p:nvGrpSpPr>
            <p:cNvPr id="1076" name="Gruppieren 1075">
              <a:extLst>
                <a:ext uri="{FF2B5EF4-FFF2-40B4-BE49-F238E27FC236}">
                  <a16:creationId xmlns:a16="http://schemas.microsoft.com/office/drawing/2014/main" id="{D52B7458-E782-F459-325F-C5C04CF717E1}"/>
                </a:ext>
              </a:extLst>
            </p:cNvPr>
            <p:cNvGrpSpPr/>
            <p:nvPr/>
          </p:nvGrpSpPr>
          <p:grpSpPr>
            <a:xfrm>
              <a:off x="1925774" y="2323403"/>
              <a:ext cx="1889941" cy="1549400"/>
              <a:chOff x="1925774" y="2312770"/>
              <a:chExt cx="1889941" cy="1549400"/>
            </a:xfrm>
          </p:grpSpPr>
          <p:pic>
            <p:nvPicPr>
              <p:cNvPr id="1078" name="Grafik 1077" descr="Signal mit einfarbiger Füllung">
                <a:extLst>
                  <a:ext uri="{FF2B5EF4-FFF2-40B4-BE49-F238E27FC236}">
                    <a16:creationId xmlns:a16="http://schemas.microsoft.com/office/drawing/2014/main" id="{7C3943CC-6CEF-AE8E-09BA-6C37D1A1A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5400000">
                <a:off x="2146918" y="2312770"/>
                <a:ext cx="1549400" cy="1549400"/>
              </a:xfrm>
              <a:prstGeom prst="rect">
                <a:avLst/>
              </a:prstGeom>
            </p:spPr>
          </p:pic>
          <p:cxnSp>
            <p:nvCxnSpPr>
              <p:cNvPr id="1079" name="Gerade Verbindung 1078">
                <a:extLst>
                  <a:ext uri="{FF2B5EF4-FFF2-40B4-BE49-F238E27FC236}">
                    <a16:creationId xmlns:a16="http://schemas.microsoft.com/office/drawing/2014/main" id="{F5DCB261-9771-22CD-6D24-8F17E154E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9395" y="2794672"/>
                <a:ext cx="141015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Gerade Verbindung 1079">
                <a:extLst>
                  <a:ext uri="{FF2B5EF4-FFF2-40B4-BE49-F238E27FC236}">
                    <a16:creationId xmlns:a16="http://schemas.microsoft.com/office/drawing/2014/main" id="{9755E6BC-BB30-0C80-4948-4C3B78BA4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9399" y="3089298"/>
                <a:ext cx="141015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1" name="Textfeld 1080">
                <a:extLst>
                  <a:ext uri="{FF2B5EF4-FFF2-40B4-BE49-F238E27FC236}">
                    <a16:creationId xmlns:a16="http://schemas.microsoft.com/office/drawing/2014/main" id="{6B0B135F-E8F3-CDD4-8D0E-224DE19C2815}"/>
                  </a:ext>
                </a:extLst>
              </p:cNvPr>
              <p:cNvSpPr txBox="1"/>
              <p:nvPr/>
            </p:nvSpPr>
            <p:spPr>
              <a:xfrm>
                <a:off x="3115680" y="2409104"/>
                <a:ext cx="700035" cy="36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/>
                  <a:t>0 - 50</a:t>
                </a:r>
                <a:r>
                  <a:rPr lang="en-US" sz="700" baseline="-25000" dirty="0"/>
                  <a:t>nM</a:t>
                </a:r>
              </a:p>
            </p:txBody>
          </p:sp>
          <p:sp>
            <p:nvSpPr>
              <p:cNvPr id="1082" name="Textfeld 1081">
                <a:extLst>
                  <a:ext uri="{FF2B5EF4-FFF2-40B4-BE49-F238E27FC236}">
                    <a16:creationId xmlns:a16="http://schemas.microsoft.com/office/drawing/2014/main" id="{216FB0D2-6022-7FBB-42D0-BD8DFA148D34}"/>
                  </a:ext>
                </a:extLst>
              </p:cNvPr>
              <p:cNvSpPr txBox="1"/>
              <p:nvPr/>
            </p:nvSpPr>
            <p:spPr>
              <a:xfrm>
                <a:off x="1925774" y="2409106"/>
                <a:ext cx="679036" cy="36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High</a:t>
                </a:r>
              </a:p>
            </p:txBody>
          </p:sp>
          <p:sp>
            <p:nvSpPr>
              <p:cNvPr id="1083" name="Textfeld 1082">
                <a:extLst>
                  <a:ext uri="{FF2B5EF4-FFF2-40B4-BE49-F238E27FC236}">
                    <a16:creationId xmlns:a16="http://schemas.microsoft.com/office/drawing/2014/main" id="{73460468-D107-7E02-9376-A5E0C1BAD262}"/>
                  </a:ext>
                </a:extLst>
              </p:cNvPr>
              <p:cNvSpPr txBox="1"/>
              <p:nvPr/>
            </p:nvSpPr>
            <p:spPr>
              <a:xfrm>
                <a:off x="1925774" y="2719010"/>
                <a:ext cx="679036" cy="36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Med</a:t>
                </a:r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E4A62467-3A68-F54D-5254-FED7CC1A0160}"/>
                  </a:ext>
                </a:extLst>
              </p:cNvPr>
              <p:cNvSpPr txBox="1"/>
              <p:nvPr/>
            </p:nvSpPr>
            <p:spPr>
              <a:xfrm>
                <a:off x="1925774" y="3017169"/>
                <a:ext cx="596765" cy="36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Low</a:t>
                </a:r>
              </a:p>
            </p:txBody>
          </p:sp>
          <p:sp>
            <p:nvSpPr>
              <p:cNvPr id="1086" name="Textfeld 1085">
                <a:extLst>
                  <a:ext uri="{FF2B5EF4-FFF2-40B4-BE49-F238E27FC236}">
                    <a16:creationId xmlns:a16="http://schemas.microsoft.com/office/drawing/2014/main" id="{44F13F88-2CEB-6144-1CCF-1450519CBD75}"/>
                  </a:ext>
                </a:extLst>
              </p:cNvPr>
              <p:cNvSpPr txBox="1"/>
              <p:nvPr/>
            </p:nvSpPr>
            <p:spPr>
              <a:xfrm>
                <a:off x="2974741" y="2719008"/>
                <a:ext cx="840974" cy="36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/>
                  <a:t>50 - 500</a:t>
                </a:r>
                <a:r>
                  <a:rPr lang="en-US" sz="700" baseline="-25000" dirty="0"/>
                  <a:t>nM</a:t>
                </a:r>
              </a:p>
            </p:txBody>
          </p:sp>
          <p:cxnSp>
            <p:nvCxnSpPr>
              <p:cNvPr id="1087" name="Gerade Verbindung 1086">
                <a:extLst>
                  <a:ext uri="{FF2B5EF4-FFF2-40B4-BE49-F238E27FC236}">
                    <a16:creationId xmlns:a16="http://schemas.microsoft.com/office/drawing/2014/main" id="{519AD372-288E-AAF3-577D-E3681FA58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234" y="3386926"/>
                <a:ext cx="141014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8" name="Textfeld 1087">
                <a:extLst>
                  <a:ext uri="{FF2B5EF4-FFF2-40B4-BE49-F238E27FC236}">
                    <a16:creationId xmlns:a16="http://schemas.microsoft.com/office/drawing/2014/main" id="{A83DF1F9-3A24-A7EC-8996-838AA51F9B95}"/>
                  </a:ext>
                </a:extLst>
              </p:cNvPr>
              <p:cNvSpPr txBox="1"/>
              <p:nvPr/>
            </p:nvSpPr>
            <p:spPr>
              <a:xfrm>
                <a:off x="2964351" y="3016913"/>
                <a:ext cx="851364" cy="369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700" dirty="0"/>
                  <a:t>500 - 5k</a:t>
                </a:r>
                <a:r>
                  <a:rPr lang="en-US" sz="700" baseline="-25000" dirty="0"/>
                  <a:t>nM</a:t>
                </a:r>
              </a:p>
            </p:txBody>
          </p:sp>
        </p:grpSp>
        <p:sp>
          <p:nvSpPr>
            <p:cNvPr id="1077" name="Textfeld 1076">
              <a:extLst>
                <a:ext uri="{FF2B5EF4-FFF2-40B4-BE49-F238E27FC236}">
                  <a16:creationId xmlns:a16="http://schemas.microsoft.com/office/drawing/2014/main" id="{FC70AA2B-A396-EB2A-EC76-6B3F39D5BE7D}"/>
                </a:ext>
              </a:extLst>
            </p:cNvPr>
            <p:cNvSpPr txBox="1"/>
            <p:nvPr/>
          </p:nvSpPr>
          <p:spPr>
            <a:xfrm>
              <a:off x="1956519" y="3604849"/>
              <a:ext cx="1890228" cy="369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Maintaining biological meaning</a:t>
              </a:r>
            </a:p>
          </p:txBody>
        </p:sp>
      </p:grpSp>
      <p:grpSp>
        <p:nvGrpSpPr>
          <p:cNvPr id="1097" name="Gruppieren 1096">
            <a:extLst>
              <a:ext uri="{FF2B5EF4-FFF2-40B4-BE49-F238E27FC236}">
                <a16:creationId xmlns:a16="http://schemas.microsoft.com/office/drawing/2014/main" id="{D05D3C95-7E32-E48F-3E25-B0BF99A85AE7}"/>
              </a:ext>
            </a:extLst>
          </p:cNvPr>
          <p:cNvGrpSpPr/>
          <p:nvPr/>
        </p:nvGrpSpPr>
        <p:grpSpPr>
          <a:xfrm>
            <a:off x="3587095" y="5407246"/>
            <a:ext cx="1047146" cy="930236"/>
            <a:chOff x="6124448" y="8293899"/>
            <a:chExt cx="1047146" cy="930236"/>
          </a:xfrm>
        </p:grpSpPr>
        <p:grpSp>
          <p:nvGrpSpPr>
            <p:cNvPr id="1094" name="Gruppieren 1093">
              <a:extLst>
                <a:ext uri="{FF2B5EF4-FFF2-40B4-BE49-F238E27FC236}">
                  <a16:creationId xmlns:a16="http://schemas.microsoft.com/office/drawing/2014/main" id="{9A6BFAFE-1531-E93B-C2FE-15B1570D8D2B}"/>
                </a:ext>
              </a:extLst>
            </p:cNvPr>
            <p:cNvGrpSpPr/>
            <p:nvPr/>
          </p:nvGrpSpPr>
          <p:grpSpPr>
            <a:xfrm>
              <a:off x="6404333" y="8548002"/>
              <a:ext cx="567386" cy="344389"/>
              <a:chOff x="5390673" y="3259037"/>
              <a:chExt cx="2237266" cy="1429085"/>
            </a:xfrm>
          </p:grpSpPr>
          <p:pic>
            <p:nvPicPr>
              <p:cNvPr id="1095" name="Grafik 1094" descr="Ein Bild, das Diagramm, Text, Screenshot enthält.&#10;&#10;Automatisch generierte Beschreibung">
                <a:extLst>
                  <a:ext uri="{FF2B5EF4-FFF2-40B4-BE49-F238E27FC236}">
                    <a16:creationId xmlns:a16="http://schemas.microsoft.com/office/drawing/2014/main" id="{87503B70-428F-AD54-F3D2-3C6369B3D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5390673" y="3431014"/>
                <a:ext cx="1921782" cy="1257108"/>
              </a:xfrm>
              <a:prstGeom prst="rect">
                <a:avLst/>
              </a:prstGeom>
            </p:spPr>
          </p:pic>
          <p:sp>
            <p:nvSpPr>
              <p:cNvPr id="1096" name="Dreieck 1095">
                <a:extLst>
                  <a:ext uri="{FF2B5EF4-FFF2-40B4-BE49-F238E27FC236}">
                    <a16:creationId xmlns:a16="http://schemas.microsoft.com/office/drawing/2014/main" id="{BF25D235-CF07-CAB1-12B5-3161C24020A6}"/>
                  </a:ext>
                </a:extLst>
              </p:cNvPr>
              <p:cNvSpPr/>
              <p:nvPr/>
            </p:nvSpPr>
            <p:spPr>
              <a:xfrm rot="1924953">
                <a:off x="5793576" y="3259037"/>
                <a:ext cx="1834363" cy="805911"/>
              </a:xfrm>
              <a:prstGeom prst="triangle">
                <a:avLst>
                  <a:gd name="adj" fmla="val 69838"/>
                </a:avLst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91" name="Textfeld 1090">
              <a:extLst>
                <a:ext uri="{FF2B5EF4-FFF2-40B4-BE49-F238E27FC236}">
                  <a16:creationId xmlns:a16="http://schemas.microsoft.com/office/drawing/2014/main" id="{CF8CE309-2C6D-C362-FBD6-5CFE3F69A4C9}"/>
                </a:ext>
              </a:extLst>
            </p:cNvPr>
            <p:cNvSpPr txBox="1"/>
            <p:nvPr/>
          </p:nvSpPr>
          <p:spPr>
            <a:xfrm>
              <a:off x="6249463" y="8293899"/>
              <a:ext cx="7971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BLOSUM62 </a:t>
              </a:r>
            </a:p>
          </p:txBody>
        </p:sp>
        <p:sp>
          <p:nvSpPr>
            <p:cNvPr id="1092" name="Textfeld 1091">
              <a:extLst>
                <a:ext uri="{FF2B5EF4-FFF2-40B4-BE49-F238E27FC236}">
                  <a16:creationId xmlns:a16="http://schemas.microsoft.com/office/drawing/2014/main" id="{A0F677A9-C032-8883-D6F4-4C2374FDF768}"/>
                </a:ext>
              </a:extLst>
            </p:cNvPr>
            <p:cNvSpPr txBox="1"/>
            <p:nvPr/>
          </p:nvSpPr>
          <p:spPr>
            <a:xfrm>
              <a:off x="6124448" y="8916358"/>
              <a:ext cx="1047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Indirect b</a:t>
              </a:r>
              <a:r>
                <a:rPr lang="en-US" sz="700" noProof="0" dirty="0" err="1"/>
                <a:t>iochemical</a:t>
              </a:r>
              <a:endParaRPr lang="en-US" sz="700" noProof="0" dirty="0"/>
            </a:p>
            <a:p>
              <a:pPr algn="ctr"/>
              <a:r>
                <a:rPr lang="en-US" sz="700" noProof="0" dirty="0"/>
                <a:t>properties</a:t>
              </a:r>
            </a:p>
          </p:txBody>
        </p:sp>
      </p:grpSp>
      <p:sp>
        <p:nvSpPr>
          <p:cNvPr id="1098" name="Plus 1097">
            <a:extLst>
              <a:ext uri="{FF2B5EF4-FFF2-40B4-BE49-F238E27FC236}">
                <a16:creationId xmlns:a16="http://schemas.microsoft.com/office/drawing/2014/main" id="{9D4DF8AD-1883-CA3E-99C6-59DDEE13190B}"/>
              </a:ext>
            </a:extLst>
          </p:cNvPr>
          <p:cNvSpPr/>
          <p:nvPr/>
        </p:nvSpPr>
        <p:spPr>
          <a:xfrm>
            <a:off x="3331920" y="5770692"/>
            <a:ext cx="312462" cy="27699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Nach oben gebogener Pfeil 55">
            <a:extLst>
              <a:ext uri="{FF2B5EF4-FFF2-40B4-BE49-F238E27FC236}">
                <a16:creationId xmlns:a16="http://schemas.microsoft.com/office/drawing/2014/main" id="{34F03BAC-3958-6525-D6B6-13B7D5E77A66}"/>
              </a:ext>
            </a:extLst>
          </p:cNvPr>
          <p:cNvSpPr/>
          <p:nvPr/>
        </p:nvSpPr>
        <p:spPr>
          <a:xfrm rot="10800000">
            <a:off x="3228498" y="1064831"/>
            <a:ext cx="6778752" cy="819455"/>
          </a:xfrm>
          <a:prstGeom prst="bentUpArrow">
            <a:avLst>
              <a:gd name="adj1" fmla="val 18751"/>
              <a:gd name="adj2" fmla="val 17843"/>
              <a:gd name="adj3" fmla="val 2077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uppieren 1027">
            <a:extLst>
              <a:ext uri="{FF2B5EF4-FFF2-40B4-BE49-F238E27FC236}">
                <a16:creationId xmlns:a16="http://schemas.microsoft.com/office/drawing/2014/main" id="{C7870061-CB72-E741-E21D-F3FD7EF0EFDE}"/>
              </a:ext>
            </a:extLst>
          </p:cNvPr>
          <p:cNvGrpSpPr/>
          <p:nvPr/>
        </p:nvGrpSpPr>
        <p:grpSpPr>
          <a:xfrm>
            <a:off x="5009976" y="768046"/>
            <a:ext cx="1084923" cy="935676"/>
            <a:chOff x="5241773" y="1376563"/>
            <a:chExt cx="1084923" cy="1211812"/>
          </a:xfrm>
        </p:grpSpPr>
        <p:pic>
          <p:nvPicPr>
            <p:cNvPr id="35" name="Grafik 34" descr="Klemmbrett Marke mit einfarbiger Füllung">
              <a:extLst>
                <a:ext uri="{FF2B5EF4-FFF2-40B4-BE49-F238E27FC236}">
                  <a16:creationId xmlns:a16="http://schemas.microsoft.com/office/drawing/2014/main" id="{35536CE0-02F6-421A-8B1B-80FBEB7DE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438285" y="1376563"/>
              <a:ext cx="656582" cy="854544"/>
            </a:xfrm>
            <a:prstGeom prst="rect">
              <a:avLst/>
            </a:prstGeom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050863CB-4049-8B22-1EF8-8FBCD193A0D2}"/>
                </a:ext>
              </a:extLst>
            </p:cNvPr>
            <p:cNvSpPr txBox="1"/>
            <p:nvPr/>
          </p:nvSpPr>
          <p:spPr>
            <a:xfrm>
              <a:off x="5241773" y="2189767"/>
              <a:ext cx="1084923" cy="3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Patents</a:t>
              </a:r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4FD5717C-BF1F-EF7C-9790-EE383181DEF0}"/>
              </a:ext>
            </a:extLst>
          </p:cNvPr>
          <p:cNvGrpSpPr/>
          <p:nvPr/>
        </p:nvGrpSpPr>
        <p:grpSpPr>
          <a:xfrm>
            <a:off x="7749118" y="331088"/>
            <a:ext cx="1253361" cy="1027220"/>
            <a:chOff x="6448955" y="600625"/>
            <a:chExt cx="1253361" cy="1330379"/>
          </a:xfrm>
        </p:grpSpPr>
        <p:pic>
          <p:nvPicPr>
            <p:cNvPr id="19" name="Grafik 18" descr="Datenbank mit einfarbiger Füllung">
              <a:extLst>
                <a:ext uri="{FF2B5EF4-FFF2-40B4-BE49-F238E27FC236}">
                  <a16:creationId xmlns:a16="http://schemas.microsoft.com/office/drawing/2014/main" id="{BC1905E0-31C5-F6AE-A398-60CCE246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21794" y="1223525"/>
              <a:ext cx="641187" cy="707479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207447A-D543-8621-2830-A5CFF8E675A9}"/>
                </a:ext>
              </a:extLst>
            </p:cNvPr>
            <p:cNvSpPr txBox="1"/>
            <p:nvPr/>
          </p:nvSpPr>
          <p:spPr>
            <a:xfrm>
              <a:off x="6448955" y="600625"/>
              <a:ext cx="1253361" cy="677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Data acquisition</a:t>
              </a: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4E28265-57F6-D372-58DD-3C309E8C8B58}"/>
              </a:ext>
            </a:extLst>
          </p:cNvPr>
          <p:cNvGrpSpPr/>
          <p:nvPr/>
        </p:nvGrpSpPr>
        <p:grpSpPr>
          <a:xfrm>
            <a:off x="4279508" y="899439"/>
            <a:ext cx="953166" cy="807414"/>
            <a:chOff x="2601297" y="1247374"/>
            <a:chExt cx="1172887" cy="925452"/>
          </a:xfrm>
        </p:grpSpPr>
        <p:sp>
          <p:nvSpPr>
            <p:cNvPr id="1024" name="Textfeld 1023">
              <a:extLst>
                <a:ext uri="{FF2B5EF4-FFF2-40B4-BE49-F238E27FC236}">
                  <a16:creationId xmlns:a16="http://schemas.microsoft.com/office/drawing/2014/main" id="{3ED79BFB-A2F8-8E38-1526-560828536430}"/>
                </a:ext>
              </a:extLst>
            </p:cNvPr>
            <p:cNvSpPr txBox="1"/>
            <p:nvPr/>
          </p:nvSpPr>
          <p:spPr>
            <a:xfrm>
              <a:off x="2601297" y="1820054"/>
              <a:ext cx="1172887" cy="352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HLA allele</a:t>
              </a:r>
            </a:p>
          </p:txBody>
        </p: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9D4CA229-485D-F29E-F8B3-B9305A5F55AE}"/>
                </a:ext>
              </a:extLst>
            </p:cNvPr>
            <p:cNvGrpSpPr/>
            <p:nvPr/>
          </p:nvGrpSpPr>
          <p:grpSpPr>
            <a:xfrm>
              <a:off x="2905503" y="1247374"/>
              <a:ext cx="464189" cy="574016"/>
              <a:chOff x="2883902" y="1247374"/>
              <a:chExt cx="464189" cy="574016"/>
            </a:xfrm>
          </p:grpSpPr>
          <p:sp>
            <p:nvSpPr>
              <p:cNvPr id="8" name="Abgerundetes Rechteck 8">
                <a:extLst>
                  <a:ext uri="{FF2B5EF4-FFF2-40B4-BE49-F238E27FC236}">
                    <a16:creationId xmlns:a16="http://schemas.microsoft.com/office/drawing/2014/main" id="{B6FB1363-3FDC-A14E-2103-95C5AB0FDC2C}"/>
                  </a:ext>
                </a:extLst>
              </p:cNvPr>
              <p:cNvSpPr/>
              <p:nvPr/>
            </p:nvSpPr>
            <p:spPr>
              <a:xfrm>
                <a:off x="2883902" y="1247374"/>
                <a:ext cx="453945" cy="437012"/>
              </a:xfrm>
              <a:custGeom>
                <a:avLst/>
                <a:gdLst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535261 w 631658"/>
                  <a:gd name="connsiteY2" fmla="*/ 0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473117 w 631658"/>
                  <a:gd name="connsiteY2" fmla="*/ 159798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13920 h 1004850"/>
                  <a:gd name="connsiteX1" fmla="*/ 167418 w 631658"/>
                  <a:gd name="connsiteY1" fmla="*/ 77321 h 1004850"/>
                  <a:gd name="connsiteX2" fmla="*/ 473117 w 631658"/>
                  <a:gd name="connsiteY2" fmla="*/ 77321 h 1004850"/>
                  <a:gd name="connsiteX3" fmla="*/ 631658 w 631658"/>
                  <a:gd name="connsiteY3" fmla="*/ 13920 h 1004850"/>
                  <a:gd name="connsiteX4" fmla="*/ 631658 w 631658"/>
                  <a:gd name="connsiteY4" fmla="*/ 908453 h 1004850"/>
                  <a:gd name="connsiteX5" fmla="*/ 535261 w 631658"/>
                  <a:gd name="connsiteY5" fmla="*/ 1004850 h 1004850"/>
                  <a:gd name="connsiteX6" fmla="*/ 96397 w 631658"/>
                  <a:gd name="connsiteY6" fmla="*/ 1004850 h 1004850"/>
                  <a:gd name="connsiteX7" fmla="*/ 0 w 631658"/>
                  <a:gd name="connsiteY7" fmla="*/ 908453 h 1004850"/>
                  <a:gd name="connsiteX8" fmla="*/ 0 w 631658"/>
                  <a:gd name="connsiteY8" fmla="*/ 13920 h 10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1658" h="1004850">
                    <a:moveTo>
                      <a:pt x="0" y="13920"/>
                    </a:moveTo>
                    <a:cubicBezTo>
                      <a:pt x="0" y="-39319"/>
                      <a:pt x="114179" y="77321"/>
                      <a:pt x="167418" y="77321"/>
                    </a:cubicBezTo>
                    <a:lnTo>
                      <a:pt x="473117" y="77321"/>
                    </a:lnTo>
                    <a:cubicBezTo>
                      <a:pt x="526356" y="77321"/>
                      <a:pt x="631658" y="-39319"/>
                      <a:pt x="631658" y="13920"/>
                    </a:cubicBezTo>
                    <a:lnTo>
                      <a:pt x="631658" y="908453"/>
                    </a:lnTo>
                    <a:cubicBezTo>
                      <a:pt x="631658" y="961692"/>
                      <a:pt x="588500" y="1004850"/>
                      <a:pt x="535261" y="1004850"/>
                    </a:cubicBezTo>
                    <a:lnTo>
                      <a:pt x="96397" y="1004850"/>
                    </a:lnTo>
                    <a:cubicBezTo>
                      <a:pt x="43158" y="1004850"/>
                      <a:pt x="0" y="961692"/>
                      <a:pt x="0" y="908453"/>
                    </a:cubicBezTo>
                    <a:lnTo>
                      <a:pt x="0" y="139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Abgerundetes Rechteck 45">
                <a:extLst>
                  <a:ext uri="{FF2B5EF4-FFF2-40B4-BE49-F238E27FC236}">
                    <a16:creationId xmlns:a16="http://schemas.microsoft.com/office/drawing/2014/main" id="{167D335A-5F77-C264-3045-2F5F114482CF}"/>
                  </a:ext>
                </a:extLst>
              </p:cNvPr>
              <p:cNvSpPr/>
              <p:nvPr/>
            </p:nvSpPr>
            <p:spPr>
              <a:xfrm>
                <a:off x="3089716" y="1282996"/>
                <a:ext cx="25470" cy="40804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Abgerundetes Rechteck 53">
                <a:extLst>
                  <a:ext uri="{FF2B5EF4-FFF2-40B4-BE49-F238E27FC236}">
                    <a16:creationId xmlns:a16="http://schemas.microsoft.com/office/drawing/2014/main" id="{EB2DC8D2-FBB1-1035-B3CC-61DC04B0C85C}"/>
                  </a:ext>
                </a:extLst>
              </p:cNvPr>
              <p:cNvSpPr/>
              <p:nvPr/>
            </p:nvSpPr>
            <p:spPr>
              <a:xfrm rot="5400000">
                <a:off x="3210367" y="1355644"/>
                <a:ext cx="24590" cy="25085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Abgerundetes Rechteck 59">
                <a:extLst>
                  <a:ext uri="{FF2B5EF4-FFF2-40B4-BE49-F238E27FC236}">
                    <a16:creationId xmlns:a16="http://schemas.microsoft.com/office/drawing/2014/main" id="{A6E830EE-9EFD-C4A2-4E74-17A8C5FD5D40}"/>
                  </a:ext>
                </a:extLst>
              </p:cNvPr>
              <p:cNvSpPr/>
              <p:nvPr/>
            </p:nvSpPr>
            <p:spPr>
              <a:xfrm>
                <a:off x="2962424" y="1673826"/>
                <a:ext cx="52821" cy="147564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1FDAC30-2CA3-85E9-0E7B-50A3D1E7B7DA}"/>
              </a:ext>
            </a:extLst>
          </p:cNvPr>
          <p:cNvGrpSpPr/>
          <p:nvPr/>
        </p:nvGrpSpPr>
        <p:grpSpPr>
          <a:xfrm>
            <a:off x="3465763" y="801449"/>
            <a:ext cx="953166" cy="1003394"/>
            <a:chOff x="1556057" y="1246879"/>
            <a:chExt cx="953166" cy="1003394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210C5A1-B0A7-8021-37BD-B741C44F2165}"/>
                </a:ext>
              </a:extLst>
            </p:cNvPr>
            <p:cNvSpPr txBox="1"/>
            <p:nvPr/>
          </p:nvSpPr>
          <p:spPr>
            <a:xfrm>
              <a:off x="1556057" y="1727052"/>
              <a:ext cx="953166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 sequence</a:t>
              </a: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4B8DFBE4-33A2-B3CB-1F85-8A2F554E219F}"/>
                </a:ext>
              </a:extLst>
            </p:cNvPr>
            <p:cNvGrpSpPr/>
            <p:nvPr/>
          </p:nvGrpSpPr>
          <p:grpSpPr>
            <a:xfrm>
              <a:off x="1855982" y="1246879"/>
              <a:ext cx="310743" cy="490167"/>
              <a:chOff x="1889246" y="1080694"/>
              <a:chExt cx="629819" cy="70822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2B18A92-368A-E6DC-FE1F-2F898687AB15}"/>
                  </a:ext>
                </a:extLst>
              </p:cNvPr>
              <p:cNvSpPr/>
              <p:nvPr/>
            </p:nvSpPr>
            <p:spPr>
              <a:xfrm>
                <a:off x="2362069" y="1522653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CAD85C5-703C-C6E2-D27F-C58A182E55D3}"/>
                  </a:ext>
                </a:extLst>
              </p:cNvPr>
              <p:cNvSpPr/>
              <p:nvPr/>
            </p:nvSpPr>
            <p:spPr>
              <a:xfrm>
                <a:off x="1966263" y="10806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0B4E1EA-E805-9639-958A-EF1A3AE166AF}"/>
                  </a:ext>
                </a:extLst>
              </p:cNvPr>
              <p:cNvSpPr/>
              <p:nvPr/>
            </p:nvSpPr>
            <p:spPr>
              <a:xfrm>
                <a:off x="1889246" y="1194950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3CA2F87-57C9-3F97-4ACB-28771C799D1D}"/>
                  </a:ext>
                </a:extLst>
              </p:cNvPr>
              <p:cNvSpPr/>
              <p:nvPr/>
            </p:nvSpPr>
            <p:spPr>
              <a:xfrm>
                <a:off x="1953656" y="13291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43F0E8B-3A20-FEAD-B070-1CA2444DEF74}"/>
                  </a:ext>
                </a:extLst>
              </p:cNvPr>
              <p:cNvSpPr/>
              <p:nvPr/>
            </p:nvSpPr>
            <p:spPr>
              <a:xfrm>
                <a:off x="2293366" y="1402846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B5BFE9C-1FBE-2CB3-8484-36F2C1941AE6}"/>
                  </a:ext>
                </a:extLst>
              </p:cNvPr>
              <p:cNvSpPr/>
              <p:nvPr/>
            </p:nvSpPr>
            <p:spPr>
              <a:xfrm>
                <a:off x="2122084" y="1399117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B0C44A9-B2B6-18A1-F939-E40D584AD2D8}"/>
                  </a:ext>
                </a:extLst>
              </p:cNvPr>
              <p:cNvSpPr/>
              <p:nvPr/>
            </p:nvSpPr>
            <p:spPr>
              <a:xfrm>
                <a:off x="2315904" y="1661600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8" name="Gruppieren 1037">
            <a:extLst>
              <a:ext uri="{FF2B5EF4-FFF2-40B4-BE49-F238E27FC236}">
                <a16:creationId xmlns:a16="http://schemas.microsoft.com/office/drawing/2014/main" id="{8F0DE6C3-8609-22F1-7A00-382A8E4F8BC6}"/>
              </a:ext>
            </a:extLst>
          </p:cNvPr>
          <p:cNvGrpSpPr/>
          <p:nvPr/>
        </p:nvGrpSpPr>
        <p:grpSpPr>
          <a:xfrm>
            <a:off x="9104157" y="582982"/>
            <a:ext cx="1342901" cy="1133025"/>
            <a:chOff x="7374446" y="443501"/>
            <a:chExt cx="1342901" cy="1133025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6F0FFF5D-A28E-F28D-880B-0589F0C037CA}"/>
                </a:ext>
              </a:extLst>
            </p:cNvPr>
            <p:cNvGrpSpPr/>
            <p:nvPr/>
          </p:nvGrpSpPr>
          <p:grpSpPr>
            <a:xfrm>
              <a:off x="7932538" y="443501"/>
              <a:ext cx="511738" cy="428135"/>
              <a:chOff x="7265884" y="386594"/>
              <a:chExt cx="511738" cy="428135"/>
            </a:xfrm>
          </p:grpSpPr>
          <p:sp>
            <p:nvSpPr>
              <p:cNvPr id="51" name="Hexagon 5">
                <a:extLst>
                  <a:ext uri="{FF2B5EF4-FFF2-40B4-BE49-F238E27FC236}">
                    <a16:creationId xmlns:a16="http://schemas.microsoft.com/office/drawing/2014/main" id="{317E4825-52DB-C0E6-AE6F-2BE1E031A868}"/>
                  </a:ext>
                </a:extLst>
              </p:cNvPr>
              <p:cNvSpPr/>
              <p:nvPr/>
            </p:nvSpPr>
            <p:spPr>
              <a:xfrm rot="5400000">
                <a:off x="7307685" y="34479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9" name="Picture 5" descr="Profil von UniProt">
                <a:extLst>
                  <a:ext uri="{FF2B5EF4-FFF2-40B4-BE49-F238E27FC236}">
                    <a16:creationId xmlns:a16="http://schemas.microsoft.com/office/drawing/2014/main" id="{7E1909EC-3FB2-1DB6-DF26-46959EAB75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3857" y="462119"/>
                <a:ext cx="270963" cy="269024"/>
              </a:xfrm>
              <a:prstGeom prst="ellipse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3" name="Gruppieren 1032">
              <a:extLst>
                <a:ext uri="{FF2B5EF4-FFF2-40B4-BE49-F238E27FC236}">
                  <a16:creationId xmlns:a16="http://schemas.microsoft.com/office/drawing/2014/main" id="{20C2CDCC-8491-31DF-6311-1494EC4D452B}"/>
                </a:ext>
              </a:extLst>
            </p:cNvPr>
            <p:cNvGrpSpPr/>
            <p:nvPr/>
          </p:nvGrpSpPr>
          <p:grpSpPr>
            <a:xfrm>
              <a:off x="7932538" y="1148391"/>
              <a:ext cx="511738" cy="428135"/>
              <a:chOff x="7265884" y="1091484"/>
              <a:chExt cx="511738" cy="428135"/>
            </a:xfrm>
          </p:grpSpPr>
          <p:sp>
            <p:nvSpPr>
              <p:cNvPr id="50" name="Hexagon 4">
                <a:extLst>
                  <a:ext uri="{FF2B5EF4-FFF2-40B4-BE49-F238E27FC236}">
                    <a16:creationId xmlns:a16="http://schemas.microsoft.com/office/drawing/2014/main" id="{D4B6D169-9A34-5115-33CA-92D1B4FE1322}"/>
                  </a:ext>
                </a:extLst>
              </p:cNvPr>
              <p:cNvSpPr/>
              <p:nvPr/>
            </p:nvSpPr>
            <p:spPr>
              <a:xfrm rot="5400000">
                <a:off x="7307685" y="104968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31" name="Picture 7" descr="CFDE Information Portal">
                <a:extLst>
                  <a:ext uri="{FF2B5EF4-FFF2-40B4-BE49-F238E27FC236}">
                    <a16:creationId xmlns:a16="http://schemas.microsoft.com/office/drawing/2014/main" id="{CE63958E-4447-576A-61E7-06C9013701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96"/>
              <a:stretch/>
            </p:blipFill>
            <p:spPr bwMode="auto">
              <a:xfrm>
                <a:off x="7385023" y="1178663"/>
                <a:ext cx="264623" cy="258842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2" name="Gruppieren 1031">
              <a:extLst>
                <a:ext uri="{FF2B5EF4-FFF2-40B4-BE49-F238E27FC236}">
                  <a16:creationId xmlns:a16="http://schemas.microsoft.com/office/drawing/2014/main" id="{E711AC3C-EC7C-AF9E-06D9-45F2BB9A659C}"/>
                </a:ext>
              </a:extLst>
            </p:cNvPr>
            <p:cNvGrpSpPr/>
            <p:nvPr/>
          </p:nvGrpSpPr>
          <p:grpSpPr>
            <a:xfrm>
              <a:off x="8205609" y="797221"/>
              <a:ext cx="511738" cy="428135"/>
              <a:chOff x="7538955" y="740314"/>
              <a:chExt cx="511738" cy="428135"/>
            </a:xfrm>
          </p:grpSpPr>
          <p:sp>
            <p:nvSpPr>
              <p:cNvPr id="49" name="Hexagon 3">
                <a:extLst>
                  <a:ext uri="{FF2B5EF4-FFF2-40B4-BE49-F238E27FC236}">
                    <a16:creationId xmlns:a16="http://schemas.microsoft.com/office/drawing/2014/main" id="{47A8B6A1-5DE6-48FA-B98E-2CC6FC2A9687}"/>
                  </a:ext>
                </a:extLst>
              </p:cNvPr>
              <p:cNvSpPr/>
              <p:nvPr/>
            </p:nvSpPr>
            <p:spPr>
              <a:xfrm rot="5400000">
                <a:off x="7580756" y="69851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35" name="Picture 11" descr="Human Protein Atlas">
                <a:extLst>
                  <a:ext uri="{FF2B5EF4-FFF2-40B4-BE49-F238E27FC236}">
                    <a16:creationId xmlns:a16="http://schemas.microsoft.com/office/drawing/2014/main" id="{1E440E73-C623-20CE-060C-10278BBE5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4820" y="811738"/>
                <a:ext cx="255082" cy="268281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E35472F6-A301-1FB1-5617-6A37EAF7C6B0}"/>
                </a:ext>
              </a:extLst>
            </p:cNvPr>
            <p:cNvGrpSpPr/>
            <p:nvPr/>
          </p:nvGrpSpPr>
          <p:grpSpPr>
            <a:xfrm>
              <a:off x="7374446" y="1134927"/>
              <a:ext cx="511738" cy="428135"/>
              <a:chOff x="7538955" y="1445204"/>
              <a:chExt cx="511738" cy="428135"/>
            </a:xfrm>
          </p:grpSpPr>
          <p:sp>
            <p:nvSpPr>
              <p:cNvPr id="48" name="Hexagon 2">
                <a:extLst>
                  <a:ext uri="{FF2B5EF4-FFF2-40B4-BE49-F238E27FC236}">
                    <a16:creationId xmlns:a16="http://schemas.microsoft.com/office/drawing/2014/main" id="{869A625F-540B-F9E2-7E99-F49C5DB5E7FA}"/>
                  </a:ext>
                </a:extLst>
              </p:cNvPr>
              <p:cNvSpPr/>
              <p:nvPr/>
            </p:nvSpPr>
            <p:spPr>
              <a:xfrm rot="5400000">
                <a:off x="7580756" y="140340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39" name="Picture 15" descr="Ensembl Project · GitHub">
                <a:extLst>
                  <a:ext uri="{FF2B5EF4-FFF2-40B4-BE49-F238E27FC236}">
                    <a16:creationId xmlns:a16="http://schemas.microsoft.com/office/drawing/2014/main" id="{16BF23B1-3A4A-2E2E-A7AE-059E683E3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3516" y="1522169"/>
                <a:ext cx="236149" cy="248368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7" name="Gruppieren 1026">
              <a:extLst>
                <a:ext uri="{FF2B5EF4-FFF2-40B4-BE49-F238E27FC236}">
                  <a16:creationId xmlns:a16="http://schemas.microsoft.com/office/drawing/2014/main" id="{30241D2F-CD04-3229-8F44-EEC21962204D}"/>
                </a:ext>
              </a:extLst>
            </p:cNvPr>
            <p:cNvGrpSpPr/>
            <p:nvPr/>
          </p:nvGrpSpPr>
          <p:grpSpPr>
            <a:xfrm>
              <a:off x="7654243" y="792670"/>
              <a:ext cx="511738" cy="428135"/>
              <a:chOff x="7265884" y="1795936"/>
              <a:chExt cx="511738" cy="428135"/>
            </a:xfrm>
          </p:grpSpPr>
          <p:sp>
            <p:nvSpPr>
              <p:cNvPr id="52" name="Hexagon 6">
                <a:extLst>
                  <a:ext uri="{FF2B5EF4-FFF2-40B4-BE49-F238E27FC236}">
                    <a16:creationId xmlns:a16="http://schemas.microsoft.com/office/drawing/2014/main" id="{B5B96C6F-7153-938E-BBF6-109E59F0190C}"/>
                  </a:ext>
                </a:extLst>
              </p:cNvPr>
              <p:cNvSpPr/>
              <p:nvPr/>
            </p:nvSpPr>
            <p:spPr>
              <a:xfrm rot="5400000">
                <a:off x="7307685" y="1754135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45" name="Picture 21" descr="Using gnomAD to Drive Insights in Precision Medicine">
                <a:extLst>
                  <a:ext uri="{FF2B5EF4-FFF2-40B4-BE49-F238E27FC236}">
                    <a16:creationId xmlns:a16="http://schemas.microsoft.com/office/drawing/2014/main" id="{7A31E529-3C4F-016F-09F1-E105930AD7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6" t="14871" r="8998" b="18151"/>
              <a:stretch/>
            </p:blipFill>
            <p:spPr bwMode="auto">
              <a:xfrm>
                <a:off x="7307974" y="1925663"/>
                <a:ext cx="432443" cy="174079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41" name="Gleich 1040">
            <a:extLst>
              <a:ext uri="{FF2B5EF4-FFF2-40B4-BE49-F238E27FC236}">
                <a16:creationId xmlns:a16="http://schemas.microsoft.com/office/drawing/2014/main" id="{66128B63-D7AE-12FB-8551-1FE1299E6FBD}"/>
              </a:ext>
            </a:extLst>
          </p:cNvPr>
          <p:cNvSpPr/>
          <p:nvPr/>
        </p:nvSpPr>
        <p:spPr>
          <a:xfrm rot="10800000">
            <a:off x="8822381" y="1065214"/>
            <a:ext cx="163691" cy="151484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Plus 1043">
            <a:extLst>
              <a:ext uri="{FF2B5EF4-FFF2-40B4-BE49-F238E27FC236}">
                <a16:creationId xmlns:a16="http://schemas.microsoft.com/office/drawing/2014/main" id="{7BE65516-2E17-EB7C-DA5E-33DB37CD6E10}"/>
              </a:ext>
            </a:extLst>
          </p:cNvPr>
          <p:cNvSpPr/>
          <p:nvPr/>
        </p:nvSpPr>
        <p:spPr>
          <a:xfrm rot="10800000">
            <a:off x="7566851" y="1050500"/>
            <a:ext cx="195830" cy="180913"/>
          </a:xfrm>
          <a:prstGeom prst="mathPlus">
            <a:avLst>
              <a:gd name="adj1" fmla="val 3133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Pfeil nach rechts 1047">
            <a:extLst>
              <a:ext uri="{FF2B5EF4-FFF2-40B4-BE49-F238E27FC236}">
                <a16:creationId xmlns:a16="http://schemas.microsoft.com/office/drawing/2014/main" id="{D6F68BC2-A21B-9FDE-08AB-63590912230A}"/>
              </a:ext>
            </a:extLst>
          </p:cNvPr>
          <p:cNvSpPr/>
          <p:nvPr/>
        </p:nvSpPr>
        <p:spPr>
          <a:xfrm rot="10800000">
            <a:off x="6010669" y="1087238"/>
            <a:ext cx="181124" cy="10743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6A6C7A27-99C5-8EF5-047E-2EA2FA568B70}"/>
              </a:ext>
            </a:extLst>
          </p:cNvPr>
          <p:cNvGrpSpPr/>
          <p:nvPr/>
        </p:nvGrpSpPr>
        <p:grpSpPr>
          <a:xfrm>
            <a:off x="6136254" y="331710"/>
            <a:ext cx="1253361" cy="1635569"/>
            <a:chOff x="5050133" y="388596"/>
            <a:chExt cx="1253361" cy="1635569"/>
          </a:xfrm>
        </p:grpSpPr>
        <p:grpSp>
          <p:nvGrpSpPr>
            <p:cNvPr id="1050" name="Gruppieren 1049">
              <a:extLst>
                <a:ext uri="{FF2B5EF4-FFF2-40B4-BE49-F238E27FC236}">
                  <a16:creationId xmlns:a16="http://schemas.microsoft.com/office/drawing/2014/main" id="{687FD1EF-8BDB-59F6-57D2-A3FF89C5756A}"/>
                </a:ext>
              </a:extLst>
            </p:cNvPr>
            <p:cNvGrpSpPr/>
            <p:nvPr/>
          </p:nvGrpSpPr>
          <p:grpSpPr>
            <a:xfrm>
              <a:off x="5112666" y="388596"/>
              <a:ext cx="1128294" cy="1145074"/>
              <a:chOff x="5206079" y="388596"/>
              <a:chExt cx="1128294" cy="1145074"/>
            </a:xfrm>
          </p:grpSpPr>
          <p:pic>
            <p:nvPicPr>
              <p:cNvPr id="1047" name="Picture 27" descr="IEDB.org: Free epitope database and prediction resource">
                <a:extLst>
                  <a:ext uri="{FF2B5EF4-FFF2-40B4-BE49-F238E27FC236}">
                    <a16:creationId xmlns:a16="http://schemas.microsoft.com/office/drawing/2014/main" id="{2A963C3F-E114-A0B2-704A-F8D18CF30C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079" y="388596"/>
                <a:ext cx="499508" cy="475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Grafik 1045">
                <a:extLst>
                  <a:ext uri="{FF2B5EF4-FFF2-40B4-BE49-F238E27FC236}">
                    <a16:creationId xmlns:a16="http://schemas.microsoft.com/office/drawing/2014/main" id="{03C5B3E9-D85B-381B-C10C-5577C3F0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02073" y="516565"/>
                <a:ext cx="932300" cy="101710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049" name="Textfeld 1048">
              <a:extLst>
                <a:ext uri="{FF2B5EF4-FFF2-40B4-BE49-F238E27FC236}">
                  <a16:creationId xmlns:a16="http://schemas.microsoft.com/office/drawing/2014/main" id="{BBA96973-73E4-6AFD-420A-7B6F45DC08B6}"/>
                </a:ext>
              </a:extLst>
            </p:cNvPr>
            <p:cNvSpPr txBox="1"/>
            <p:nvPr/>
          </p:nvSpPr>
          <p:spPr>
            <a:xfrm>
              <a:off x="5050133" y="1500945"/>
              <a:ext cx="12533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Unique MHC knowledge</a:t>
              </a:r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0D3598F4-D75E-7D13-E836-BB1754960FA4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18694" r="11937" b="31360"/>
          <a:stretch/>
        </p:blipFill>
        <p:spPr>
          <a:xfrm>
            <a:off x="1717189" y="1329115"/>
            <a:ext cx="1495408" cy="475728"/>
          </a:xfrm>
          <a:prstGeom prst="rect">
            <a:avLst/>
          </a:prstGeom>
          <a:ln w="952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grpSp>
        <p:nvGrpSpPr>
          <p:cNvPr id="1149" name="Gruppieren 1148">
            <a:extLst>
              <a:ext uri="{FF2B5EF4-FFF2-40B4-BE49-F238E27FC236}">
                <a16:creationId xmlns:a16="http://schemas.microsoft.com/office/drawing/2014/main" id="{26CEB867-730B-7C04-EB74-C444B910DE6A}"/>
              </a:ext>
            </a:extLst>
          </p:cNvPr>
          <p:cNvGrpSpPr/>
          <p:nvPr/>
        </p:nvGrpSpPr>
        <p:grpSpPr>
          <a:xfrm>
            <a:off x="2415810" y="2421087"/>
            <a:ext cx="1980976" cy="420531"/>
            <a:chOff x="2276577" y="6129951"/>
            <a:chExt cx="1980976" cy="420531"/>
          </a:xfrm>
        </p:grpSpPr>
        <p:grpSp>
          <p:nvGrpSpPr>
            <p:cNvPr id="1150" name="Gruppieren 1149">
              <a:extLst>
                <a:ext uri="{FF2B5EF4-FFF2-40B4-BE49-F238E27FC236}">
                  <a16:creationId xmlns:a16="http://schemas.microsoft.com/office/drawing/2014/main" id="{FF2A96DD-57FD-63E9-ABF5-AC43EBB8A8D2}"/>
                </a:ext>
              </a:extLst>
            </p:cNvPr>
            <p:cNvGrpSpPr/>
            <p:nvPr/>
          </p:nvGrpSpPr>
          <p:grpSpPr>
            <a:xfrm>
              <a:off x="2276577" y="6129951"/>
              <a:ext cx="539625" cy="45443"/>
              <a:chOff x="10771360" y="3255841"/>
              <a:chExt cx="808330" cy="68070"/>
            </a:xfrm>
          </p:grpSpPr>
          <p:sp>
            <p:nvSpPr>
              <p:cNvPr id="1281" name="Ellipse 184">
                <a:extLst>
                  <a:ext uri="{FF2B5EF4-FFF2-40B4-BE49-F238E27FC236}">
                    <a16:creationId xmlns:a16="http://schemas.microsoft.com/office/drawing/2014/main" id="{3DC85733-6784-1A4B-06FF-EA12AD9C5C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71360" y="325584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2" name="Ellipse 185">
                <a:extLst>
                  <a:ext uri="{FF2B5EF4-FFF2-40B4-BE49-F238E27FC236}">
                    <a16:creationId xmlns:a16="http://schemas.microsoft.com/office/drawing/2014/main" id="{3A0DC1E1-4BB2-EC70-092C-559D58F2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3862" y="325584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3" name="Ellipse 186">
                <a:extLst>
                  <a:ext uri="{FF2B5EF4-FFF2-40B4-BE49-F238E27FC236}">
                    <a16:creationId xmlns:a16="http://schemas.microsoft.com/office/drawing/2014/main" id="{20E95187-8E53-2F07-F19F-D3703EBFBE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56364" y="3255841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3" name="Ellipse 187">
                <a:extLst>
                  <a:ext uri="{FF2B5EF4-FFF2-40B4-BE49-F238E27FC236}">
                    <a16:creationId xmlns:a16="http://schemas.microsoft.com/office/drawing/2014/main" id="{A780C972-BA52-2BDB-9275-7C671E6849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418874" y="325584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5" name="Ellipse 188">
                <a:extLst>
                  <a:ext uri="{FF2B5EF4-FFF2-40B4-BE49-F238E27FC236}">
                    <a16:creationId xmlns:a16="http://schemas.microsoft.com/office/drawing/2014/main" id="{99E73FE7-29F3-0FBB-3228-F4B411A56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48866" y="3255841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8" name="Ellipse 189">
                <a:extLst>
                  <a:ext uri="{FF2B5EF4-FFF2-40B4-BE49-F238E27FC236}">
                    <a16:creationId xmlns:a16="http://schemas.microsoft.com/office/drawing/2014/main" id="{9B3CAD52-BAE0-54AB-ACB1-39CC3C581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41368" y="3255841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9" name="Ellipse 190">
                <a:extLst>
                  <a:ext uri="{FF2B5EF4-FFF2-40B4-BE49-F238E27FC236}">
                    <a16:creationId xmlns:a16="http://schemas.microsoft.com/office/drawing/2014/main" id="{049CB459-19AB-FFDA-218F-9D2EB1ED666C}"/>
                  </a:ext>
                </a:extLst>
              </p:cNvPr>
              <p:cNvSpPr/>
              <p:nvPr/>
            </p:nvSpPr>
            <p:spPr>
              <a:xfrm>
                <a:off x="11233870" y="325584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0" name="Ellipse 191">
                <a:extLst>
                  <a:ext uri="{FF2B5EF4-FFF2-40B4-BE49-F238E27FC236}">
                    <a16:creationId xmlns:a16="http://schemas.microsoft.com/office/drawing/2014/main" id="{FDBD80AC-50F8-84CE-FC17-DD457EBC08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26372" y="325584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1" name="Ellipse 188">
                <a:extLst>
                  <a:ext uri="{FF2B5EF4-FFF2-40B4-BE49-F238E27FC236}">
                    <a16:creationId xmlns:a16="http://schemas.microsoft.com/office/drawing/2014/main" id="{5F716578-E4E3-FE89-9157-939FDACE16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11372" y="325584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1" name="Gruppieren 1150">
              <a:extLst>
                <a:ext uri="{FF2B5EF4-FFF2-40B4-BE49-F238E27FC236}">
                  <a16:creationId xmlns:a16="http://schemas.microsoft.com/office/drawing/2014/main" id="{626A5BC0-9754-868B-1B92-35FB0888416E}"/>
                </a:ext>
              </a:extLst>
            </p:cNvPr>
            <p:cNvGrpSpPr/>
            <p:nvPr/>
          </p:nvGrpSpPr>
          <p:grpSpPr>
            <a:xfrm>
              <a:off x="2276577" y="6308301"/>
              <a:ext cx="539625" cy="45443"/>
              <a:chOff x="10805519" y="3500055"/>
              <a:chExt cx="808330" cy="68070"/>
            </a:xfrm>
          </p:grpSpPr>
          <p:sp>
            <p:nvSpPr>
              <p:cNvPr id="1272" name="Ellipse 184">
                <a:extLst>
                  <a:ext uri="{FF2B5EF4-FFF2-40B4-BE49-F238E27FC236}">
                    <a16:creationId xmlns:a16="http://schemas.microsoft.com/office/drawing/2014/main" id="{EE9998A6-4499-A1C2-FF44-8F2AC88669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05519" y="3500055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3" name="Ellipse 185">
                <a:extLst>
                  <a:ext uri="{FF2B5EF4-FFF2-40B4-BE49-F238E27FC236}">
                    <a16:creationId xmlns:a16="http://schemas.microsoft.com/office/drawing/2014/main" id="{47724D04-0825-E405-725D-8681D2E07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98021" y="3500055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4" name="Ellipse 186">
                <a:extLst>
                  <a:ext uri="{FF2B5EF4-FFF2-40B4-BE49-F238E27FC236}">
                    <a16:creationId xmlns:a16="http://schemas.microsoft.com/office/drawing/2014/main" id="{2509002A-0FF1-2FE0-979E-7FD8F856BA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90523" y="3500055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5" name="Ellipse 187">
                <a:extLst>
                  <a:ext uri="{FF2B5EF4-FFF2-40B4-BE49-F238E27FC236}">
                    <a16:creationId xmlns:a16="http://schemas.microsoft.com/office/drawing/2014/main" id="{EA97219C-57AE-9504-7181-F97C7D4002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453033" y="3500055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6" name="Ellipse 188">
                <a:extLst>
                  <a:ext uri="{FF2B5EF4-FFF2-40B4-BE49-F238E27FC236}">
                    <a16:creationId xmlns:a16="http://schemas.microsoft.com/office/drawing/2014/main" id="{7405BE78-6824-63D1-9D68-D2647F4D55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3025" y="3500055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7" name="Ellipse 189">
                <a:extLst>
                  <a:ext uri="{FF2B5EF4-FFF2-40B4-BE49-F238E27FC236}">
                    <a16:creationId xmlns:a16="http://schemas.microsoft.com/office/drawing/2014/main" id="{B7187128-2AA3-65B9-A1E0-1CEDC036D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75527" y="3500055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8" name="Ellipse 190">
                <a:extLst>
                  <a:ext uri="{FF2B5EF4-FFF2-40B4-BE49-F238E27FC236}">
                    <a16:creationId xmlns:a16="http://schemas.microsoft.com/office/drawing/2014/main" id="{A7740C38-F7EE-F834-6AC3-38924A9C1F3A}"/>
                  </a:ext>
                </a:extLst>
              </p:cNvPr>
              <p:cNvSpPr/>
              <p:nvPr/>
            </p:nvSpPr>
            <p:spPr>
              <a:xfrm>
                <a:off x="11268029" y="3500055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9" name="Ellipse 191">
                <a:extLst>
                  <a:ext uri="{FF2B5EF4-FFF2-40B4-BE49-F238E27FC236}">
                    <a16:creationId xmlns:a16="http://schemas.microsoft.com/office/drawing/2014/main" id="{FA733757-7023-E036-4F61-BFFF160359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60531" y="3500055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0" name="Ellipse 188">
                <a:extLst>
                  <a:ext uri="{FF2B5EF4-FFF2-40B4-BE49-F238E27FC236}">
                    <a16:creationId xmlns:a16="http://schemas.microsoft.com/office/drawing/2014/main" id="{DD2722F8-302C-52FE-5DF1-566EE70180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45531" y="3500055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2" name="Gruppieren 1151">
              <a:extLst>
                <a:ext uri="{FF2B5EF4-FFF2-40B4-BE49-F238E27FC236}">
                  <a16:creationId xmlns:a16="http://schemas.microsoft.com/office/drawing/2014/main" id="{308E3BB5-B37B-4BE2-8695-323AE45E95A2}"/>
                </a:ext>
              </a:extLst>
            </p:cNvPr>
            <p:cNvGrpSpPr/>
            <p:nvPr/>
          </p:nvGrpSpPr>
          <p:grpSpPr>
            <a:xfrm>
              <a:off x="2997252" y="6129954"/>
              <a:ext cx="539625" cy="45443"/>
              <a:chOff x="9743021" y="3002300"/>
              <a:chExt cx="808330" cy="68070"/>
            </a:xfrm>
          </p:grpSpPr>
          <p:sp>
            <p:nvSpPr>
              <p:cNvPr id="1263" name="Ellipse 184">
                <a:extLst>
                  <a:ext uri="{FF2B5EF4-FFF2-40B4-BE49-F238E27FC236}">
                    <a16:creationId xmlns:a16="http://schemas.microsoft.com/office/drawing/2014/main" id="{C3893926-A8C6-92DB-752D-957AFA60F7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43021" y="3002300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4" name="Ellipse 185">
                <a:extLst>
                  <a:ext uri="{FF2B5EF4-FFF2-40B4-BE49-F238E27FC236}">
                    <a16:creationId xmlns:a16="http://schemas.microsoft.com/office/drawing/2014/main" id="{09EA681A-0349-5F08-8FCD-79E1A682C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5523" y="3002300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5" name="Ellipse 186">
                <a:extLst>
                  <a:ext uri="{FF2B5EF4-FFF2-40B4-BE49-F238E27FC236}">
                    <a16:creationId xmlns:a16="http://schemas.microsoft.com/office/drawing/2014/main" id="{D97505D6-D001-362B-7517-01CC6B70A4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8025" y="3002300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6" name="Ellipse 187">
                <a:extLst>
                  <a:ext uri="{FF2B5EF4-FFF2-40B4-BE49-F238E27FC236}">
                    <a16:creationId xmlns:a16="http://schemas.microsoft.com/office/drawing/2014/main" id="{082509A9-6F21-8703-F3EC-256C83623F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90535" y="3002300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7" name="Ellipse 188">
                <a:extLst>
                  <a:ext uri="{FF2B5EF4-FFF2-40B4-BE49-F238E27FC236}">
                    <a16:creationId xmlns:a16="http://schemas.microsoft.com/office/drawing/2014/main" id="{168FA731-246A-7F10-FA9C-154B5F5A65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20527" y="3002300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8" name="Ellipse 189">
                <a:extLst>
                  <a:ext uri="{FF2B5EF4-FFF2-40B4-BE49-F238E27FC236}">
                    <a16:creationId xmlns:a16="http://schemas.microsoft.com/office/drawing/2014/main" id="{57643DFD-ADEA-7D56-AB0E-66C1425F6F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3029" y="3002300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9" name="Ellipse 190">
                <a:extLst>
                  <a:ext uri="{FF2B5EF4-FFF2-40B4-BE49-F238E27FC236}">
                    <a16:creationId xmlns:a16="http://schemas.microsoft.com/office/drawing/2014/main" id="{09E95989-3F95-4009-4154-CD2D7571D9E3}"/>
                  </a:ext>
                </a:extLst>
              </p:cNvPr>
              <p:cNvSpPr/>
              <p:nvPr/>
            </p:nvSpPr>
            <p:spPr>
              <a:xfrm>
                <a:off x="10205531" y="3002300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0" name="Ellipse 191">
                <a:extLst>
                  <a:ext uri="{FF2B5EF4-FFF2-40B4-BE49-F238E27FC236}">
                    <a16:creationId xmlns:a16="http://schemas.microsoft.com/office/drawing/2014/main" id="{E4EF40E1-B3AE-0534-0CA9-9001C02C4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033" y="3002300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1" name="Ellipse 188">
                <a:extLst>
                  <a:ext uri="{FF2B5EF4-FFF2-40B4-BE49-F238E27FC236}">
                    <a16:creationId xmlns:a16="http://schemas.microsoft.com/office/drawing/2014/main" id="{E6E962A9-F685-A0A0-339B-50A915DDDD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83033" y="3002300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3" name="Gruppieren 1152">
              <a:extLst>
                <a:ext uri="{FF2B5EF4-FFF2-40B4-BE49-F238E27FC236}">
                  <a16:creationId xmlns:a16="http://schemas.microsoft.com/office/drawing/2014/main" id="{6E473E61-BC21-9975-5CFC-D7265042B4D7}"/>
                </a:ext>
              </a:extLst>
            </p:cNvPr>
            <p:cNvGrpSpPr/>
            <p:nvPr/>
          </p:nvGrpSpPr>
          <p:grpSpPr>
            <a:xfrm>
              <a:off x="2988786" y="6310907"/>
              <a:ext cx="539625" cy="45443"/>
              <a:chOff x="7563226" y="3985721"/>
              <a:chExt cx="808330" cy="68070"/>
            </a:xfrm>
          </p:grpSpPr>
          <p:sp>
            <p:nvSpPr>
              <p:cNvPr id="1245" name="Ellipse 184">
                <a:extLst>
                  <a:ext uri="{FF2B5EF4-FFF2-40B4-BE49-F238E27FC236}">
                    <a16:creationId xmlns:a16="http://schemas.microsoft.com/office/drawing/2014/main" id="{C629BC8A-BEB1-32A8-B125-DFFDA0D827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3226" y="3985721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7" name="Ellipse 185">
                <a:extLst>
                  <a:ext uri="{FF2B5EF4-FFF2-40B4-BE49-F238E27FC236}">
                    <a16:creationId xmlns:a16="http://schemas.microsoft.com/office/drawing/2014/main" id="{F92E7C9D-B71A-960F-8D11-6039E3227B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55728" y="398572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8" name="Ellipse 186">
                <a:extLst>
                  <a:ext uri="{FF2B5EF4-FFF2-40B4-BE49-F238E27FC236}">
                    <a16:creationId xmlns:a16="http://schemas.microsoft.com/office/drawing/2014/main" id="{89AF99EE-82B6-3AA3-E72A-3916B80A7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8230" y="3985721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9" name="Ellipse 187">
                <a:extLst>
                  <a:ext uri="{FF2B5EF4-FFF2-40B4-BE49-F238E27FC236}">
                    <a16:creationId xmlns:a16="http://schemas.microsoft.com/office/drawing/2014/main" id="{AB75DE2B-E150-A1B6-76E9-A5332036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10740" y="398572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6" name="Ellipse 188">
                <a:extLst>
                  <a:ext uri="{FF2B5EF4-FFF2-40B4-BE49-F238E27FC236}">
                    <a16:creationId xmlns:a16="http://schemas.microsoft.com/office/drawing/2014/main" id="{8177AC38-0A21-5FC0-EE21-CE4EB03DE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0732" y="398572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9" name="Ellipse 189">
                <a:extLst>
                  <a:ext uri="{FF2B5EF4-FFF2-40B4-BE49-F238E27FC236}">
                    <a16:creationId xmlns:a16="http://schemas.microsoft.com/office/drawing/2014/main" id="{53E13774-3767-0859-AB07-31FAD39640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3234" y="398572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0" name="Ellipse 190">
                <a:extLst>
                  <a:ext uri="{FF2B5EF4-FFF2-40B4-BE49-F238E27FC236}">
                    <a16:creationId xmlns:a16="http://schemas.microsoft.com/office/drawing/2014/main" id="{F33129E8-6718-DCED-32DD-DB4DA019C936}"/>
                  </a:ext>
                </a:extLst>
              </p:cNvPr>
              <p:cNvSpPr/>
              <p:nvPr/>
            </p:nvSpPr>
            <p:spPr>
              <a:xfrm>
                <a:off x="8025736" y="3985721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1" name="Ellipse 191">
                <a:extLst>
                  <a:ext uri="{FF2B5EF4-FFF2-40B4-BE49-F238E27FC236}">
                    <a16:creationId xmlns:a16="http://schemas.microsoft.com/office/drawing/2014/main" id="{73335F98-D0A0-BA64-9EF3-B81A5A02B3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18238" y="3985721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2" name="Ellipse 188">
                <a:extLst>
                  <a:ext uri="{FF2B5EF4-FFF2-40B4-BE49-F238E27FC236}">
                    <a16:creationId xmlns:a16="http://schemas.microsoft.com/office/drawing/2014/main" id="{2C43B59A-37B4-9608-E0A2-60E3AA1308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03238" y="3985721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4" name="Gruppieren 1153">
              <a:extLst>
                <a:ext uri="{FF2B5EF4-FFF2-40B4-BE49-F238E27FC236}">
                  <a16:creationId xmlns:a16="http://schemas.microsoft.com/office/drawing/2014/main" id="{ABC80E34-1514-8332-CDB9-D5666EA7A668}"/>
                </a:ext>
              </a:extLst>
            </p:cNvPr>
            <p:cNvGrpSpPr/>
            <p:nvPr/>
          </p:nvGrpSpPr>
          <p:grpSpPr>
            <a:xfrm>
              <a:off x="3717928" y="6129954"/>
              <a:ext cx="539625" cy="45443"/>
              <a:chOff x="10771360" y="3057904"/>
              <a:chExt cx="808330" cy="68070"/>
            </a:xfrm>
          </p:grpSpPr>
          <p:sp>
            <p:nvSpPr>
              <p:cNvPr id="1234" name="Ellipse 184">
                <a:extLst>
                  <a:ext uri="{FF2B5EF4-FFF2-40B4-BE49-F238E27FC236}">
                    <a16:creationId xmlns:a16="http://schemas.microsoft.com/office/drawing/2014/main" id="{202C82E3-489B-DD89-4FFD-9CD7F75ABA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71360" y="305790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5" name="Ellipse 185">
                <a:extLst>
                  <a:ext uri="{FF2B5EF4-FFF2-40B4-BE49-F238E27FC236}">
                    <a16:creationId xmlns:a16="http://schemas.microsoft.com/office/drawing/2014/main" id="{93A52EDA-ECB1-1591-110A-68F3C15DF1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3862" y="305790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6" name="Ellipse 186">
                <a:extLst>
                  <a:ext uri="{FF2B5EF4-FFF2-40B4-BE49-F238E27FC236}">
                    <a16:creationId xmlns:a16="http://schemas.microsoft.com/office/drawing/2014/main" id="{4543876B-085F-71B7-0D92-BC78623A0C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56364" y="305790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8" name="Ellipse 187">
                <a:extLst>
                  <a:ext uri="{FF2B5EF4-FFF2-40B4-BE49-F238E27FC236}">
                    <a16:creationId xmlns:a16="http://schemas.microsoft.com/office/drawing/2014/main" id="{BDEE9F0F-9F32-25C9-EEA4-A90D67F2CC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418874" y="305790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9" name="Ellipse 188">
                <a:extLst>
                  <a:ext uri="{FF2B5EF4-FFF2-40B4-BE49-F238E27FC236}">
                    <a16:creationId xmlns:a16="http://schemas.microsoft.com/office/drawing/2014/main" id="{CD2D7C34-E3AE-0DB8-EFEE-A3ED7B8408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48866" y="305790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0" name="Ellipse 189">
                <a:extLst>
                  <a:ext uri="{FF2B5EF4-FFF2-40B4-BE49-F238E27FC236}">
                    <a16:creationId xmlns:a16="http://schemas.microsoft.com/office/drawing/2014/main" id="{4D47A6D0-3D64-3B2C-8C6A-28F588F173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41368" y="305790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1" name="Ellipse 190">
                <a:extLst>
                  <a:ext uri="{FF2B5EF4-FFF2-40B4-BE49-F238E27FC236}">
                    <a16:creationId xmlns:a16="http://schemas.microsoft.com/office/drawing/2014/main" id="{F97143FE-1BAC-BE9E-D32B-5509B98D6A5C}"/>
                  </a:ext>
                </a:extLst>
              </p:cNvPr>
              <p:cNvSpPr/>
              <p:nvPr/>
            </p:nvSpPr>
            <p:spPr>
              <a:xfrm>
                <a:off x="11233870" y="305790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2" name="Ellipse 191">
                <a:extLst>
                  <a:ext uri="{FF2B5EF4-FFF2-40B4-BE49-F238E27FC236}">
                    <a16:creationId xmlns:a16="http://schemas.microsoft.com/office/drawing/2014/main" id="{FC0BC6CF-FAA3-9EA4-545E-C02DEE5A4C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26372" y="305790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4" name="Ellipse 188">
                <a:extLst>
                  <a:ext uri="{FF2B5EF4-FFF2-40B4-BE49-F238E27FC236}">
                    <a16:creationId xmlns:a16="http://schemas.microsoft.com/office/drawing/2014/main" id="{71BD61B9-54BE-1D4B-137B-B294CFAB4D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11372" y="305790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5" name="Gruppieren 1154">
              <a:extLst>
                <a:ext uri="{FF2B5EF4-FFF2-40B4-BE49-F238E27FC236}">
                  <a16:creationId xmlns:a16="http://schemas.microsoft.com/office/drawing/2014/main" id="{3168CAE6-91DE-50DD-2848-29C2C48A25C4}"/>
                </a:ext>
              </a:extLst>
            </p:cNvPr>
            <p:cNvGrpSpPr/>
            <p:nvPr/>
          </p:nvGrpSpPr>
          <p:grpSpPr>
            <a:xfrm>
              <a:off x="3714104" y="6310907"/>
              <a:ext cx="539625" cy="45443"/>
              <a:chOff x="8615749" y="3976394"/>
              <a:chExt cx="808330" cy="68070"/>
            </a:xfrm>
          </p:grpSpPr>
          <p:sp>
            <p:nvSpPr>
              <p:cNvPr id="1216" name="Ellipse 184">
                <a:extLst>
                  <a:ext uri="{FF2B5EF4-FFF2-40B4-BE49-F238E27FC236}">
                    <a16:creationId xmlns:a16="http://schemas.microsoft.com/office/drawing/2014/main" id="{0DEAB238-8EF8-B319-B643-94CD3A40A0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5749" y="39763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7" name="Ellipse 185">
                <a:extLst>
                  <a:ext uri="{FF2B5EF4-FFF2-40B4-BE49-F238E27FC236}">
                    <a16:creationId xmlns:a16="http://schemas.microsoft.com/office/drawing/2014/main" id="{0EF5A49F-9EA1-415E-8AF2-DD7E04D527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8251" y="39763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8" name="Ellipse 186">
                <a:extLst>
                  <a:ext uri="{FF2B5EF4-FFF2-40B4-BE49-F238E27FC236}">
                    <a16:creationId xmlns:a16="http://schemas.microsoft.com/office/drawing/2014/main" id="{CD2994CA-714F-B2CD-D168-4936D1AED3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0753" y="39763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1" name="Ellipse 187">
                <a:extLst>
                  <a:ext uri="{FF2B5EF4-FFF2-40B4-BE49-F238E27FC236}">
                    <a16:creationId xmlns:a16="http://schemas.microsoft.com/office/drawing/2014/main" id="{E2E1514E-501F-423A-5801-51C34A224B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63263" y="39763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2" name="Ellipse 188">
                <a:extLst>
                  <a:ext uri="{FF2B5EF4-FFF2-40B4-BE49-F238E27FC236}">
                    <a16:creationId xmlns:a16="http://schemas.microsoft.com/office/drawing/2014/main" id="{C6E0DA2D-5C27-6AC6-30EE-8758A4ACF8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93255" y="39763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4" name="Ellipse 189">
                <a:extLst>
                  <a:ext uri="{FF2B5EF4-FFF2-40B4-BE49-F238E27FC236}">
                    <a16:creationId xmlns:a16="http://schemas.microsoft.com/office/drawing/2014/main" id="{09721B86-A050-F370-DF32-DB99715163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85757" y="39763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7" name="Ellipse 190">
                <a:extLst>
                  <a:ext uri="{FF2B5EF4-FFF2-40B4-BE49-F238E27FC236}">
                    <a16:creationId xmlns:a16="http://schemas.microsoft.com/office/drawing/2014/main" id="{BAA6354C-DBA3-EB24-0ACC-8FFCA70C6CC3}"/>
                  </a:ext>
                </a:extLst>
              </p:cNvPr>
              <p:cNvSpPr/>
              <p:nvPr/>
            </p:nvSpPr>
            <p:spPr>
              <a:xfrm>
                <a:off x="9078259" y="39763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0" name="Ellipse 191">
                <a:extLst>
                  <a:ext uri="{FF2B5EF4-FFF2-40B4-BE49-F238E27FC236}">
                    <a16:creationId xmlns:a16="http://schemas.microsoft.com/office/drawing/2014/main" id="{AB9AC0DF-FA38-A887-583F-F31A4BE63E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70761" y="39763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1" name="Ellipse 188">
                <a:extLst>
                  <a:ext uri="{FF2B5EF4-FFF2-40B4-BE49-F238E27FC236}">
                    <a16:creationId xmlns:a16="http://schemas.microsoft.com/office/drawing/2014/main" id="{6BB468FB-C7DE-7240-EB59-54D10D2279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55761" y="39763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6" name="Gruppieren 1155">
              <a:extLst>
                <a:ext uri="{FF2B5EF4-FFF2-40B4-BE49-F238E27FC236}">
                  <a16:creationId xmlns:a16="http://schemas.microsoft.com/office/drawing/2014/main" id="{87888BB0-AC5D-FB0C-FC6C-E1BEF28D81E2}"/>
                </a:ext>
              </a:extLst>
            </p:cNvPr>
            <p:cNvGrpSpPr/>
            <p:nvPr/>
          </p:nvGrpSpPr>
          <p:grpSpPr>
            <a:xfrm>
              <a:off x="2276577" y="6493469"/>
              <a:ext cx="539625" cy="45443"/>
              <a:chOff x="10829703" y="3744269"/>
              <a:chExt cx="808330" cy="68070"/>
            </a:xfrm>
          </p:grpSpPr>
          <p:sp>
            <p:nvSpPr>
              <p:cNvPr id="1200" name="Ellipse 184">
                <a:extLst>
                  <a:ext uri="{FF2B5EF4-FFF2-40B4-BE49-F238E27FC236}">
                    <a16:creationId xmlns:a16="http://schemas.microsoft.com/office/drawing/2014/main" id="{C93453F4-09BA-72ED-DD79-CAED9A8109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29703" y="3744269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2" name="Ellipse 185">
                <a:extLst>
                  <a:ext uri="{FF2B5EF4-FFF2-40B4-BE49-F238E27FC236}">
                    <a16:creationId xmlns:a16="http://schemas.microsoft.com/office/drawing/2014/main" id="{8D2C1425-C9E3-544C-0E42-8488E4355E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22205" y="3744269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3" name="Ellipse 186">
                <a:extLst>
                  <a:ext uri="{FF2B5EF4-FFF2-40B4-BE49-F238E27FC236}">
                    <a16:creationId xmlns:a16="http://schemas.microsoft.com/office/drawing/2014/main" id="{C7A1AAB3-6EAD-1ADE-0B18-97FF87586B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14707" y="3744269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6" name="Ellipse 187">
                <a:extLst>
                  <a:ext uri="{FF2B5EF4-FFF2-40B4-BE49-F238E27FC236}">
                    <a16:creationId xmlns:a16="http://schemas.microsoft.com/office/drawing/2014/main" id="{41F04163-30C5-EC07-AAB4-C03D35C802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477217" y="3744269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7" name="Ellipse 188">
                <a:extLst>
                  <a:ext uri="{FF2B5EF4-FFF2-40B4-BE49-F238E27FC236}">
                    <a16:creationId xmlns:a16="http://schemas.microsoft.com/office/drawing/2014/main" id="{45F8EA75-B115-99B9-F4EF-4F6C18D8E5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07209" y="3744269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8" name="Ellipse 189">
                <a:extLst>
                  <a:ext uri="{FF2B5EF4-FFF2-40B4-BE49-F238E27FC236}">
                    <a16:creationId xmlns:a16="http://schemas.microsoft.com/office/drawing/2014/main" id="{89E18674-4A6E-AD54-B902-DCEFBC0F4D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99711" y="3744269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9" name="Ellipse 190">
                <a:extLst>
                  <a:ext uri="{FF2B5EF4-FFF2-40B4-BE49-F238E27FC236}">
                    <a16:creationId xmlns:a16="http://schemas.microsoft.com/office/drawing/2014/main" id="{38B12C17-836D-E57E-3771-6BD337E5653A}"/>
                  </a:ext>
                </a:extLst>
              </p:cNvPr>
              <p:cNvSpPr/>
              <p:nvPr/>
            </p:nvSpPr>
            <p:spPr>
              <a:xfrm>
                <a:off x="11292213" y="3744269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0" name="Ellipse 191">
                <a:extLst>
                  <a:ext uri="{FF2B5EF4-FFF2-40B4-BE49-F238E27FC236}">
                    <a16:creationId xmlns:a16="http://schemas.microsoft.com/office/drawing/2014/main" id="{245DB602-924D-48F5-3C79-8CBD75DE41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84715" y="3744269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4" name="Ellipse 188">
                <a:extLst>
                  <a:ext uri="{FF2B5EF4-FFF2-40B4-BE49-F238E27FC236}">
                    <a16:creationId xmlns:a16="http://schemas.microsoft.com/office/drawing/2014/main" id="{551BDBFE-C84C-8DFC-A10C-80AD39EC7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69715" y="3744269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7" name="Gruppieren 1156">
              <a:extLst>
                <a:ext uri="{FF2B5EF4-FFF2-40B4-BE49-F238E27FC236}">
                  <a16:creationId xmlns:a16="http://schemas.microsoft.com/office/drawing/2014/main" id="{1E4BC054-E5EA-02F4-93A5-C8E26AF9E7F2}"/>
                </a:ext>
              </a:extLst>
            </p:cNvPr>
            <p:cNvGrpSpPr/>
            <p:nvPr/>
          </p:nvGrpSpPr>
          <p:grpSpPr>
            <a:xfrm>
              <a:off x="2978787" y="6493469"/>
              <a:ext cx="539625" cy="45443"/>
              <a:chOff x="7626633" y="4257694"/>
              <a:chExt cx="808330" cy="68070"/>
            </a:xfrm>
          </p:grpSpPr>
          <p:sp>
            <p:nvSpPr>
              <p:cNvPr id="1168" name="Ellipse 184">
                <a:extLst>
                  <a:ext uri="{FF2B5EF4-FFF2-40B4-BE49-F238E27FC236}">
                    <a16:creationId xmlns:a16="http://schemas.microsoft.com/office/drawing/2014/main" id="{34C47E8C-760C-6C01-0249-3D926066DA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6633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9" name="Ellipse 185">
                <a:extLst>
                  <a:ext uri="{FF2B5EF4-FFF2-40B4-BE49-F238E27FC236}">
                    <a16:creationId xmlns:a16="http://schemas.microsoft.com/office/drawing/2014/main" id="{2073D38B-15F2-EA89-68EA-CACA9F8B31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9135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0" name="Ellipse 186">
                <a:extLst>
                  <a:ext uri="{FF2B5EF4-FFF2-40B4-BE49-F238E27FC236}">
                    <a16:creationId xmlns:a16="http://schemas.microsoft.com/office/drawing/2014/main" id="{74E84A21-8661-0E9A-53E1-F7317FCA27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11637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4" name="Ellipse 187">
                <a:extLst>
                  <a:ext uri="{FF2B5EF4-FFF2-40B4-BE49-F238E27FC236}">
                    <a16:creationId xmlns:a16="http://schemas.microsoft.com/office/drawing/2014/main" id="{6F74CC28-9E74-902F-9141-EB5CF01D62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74147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5" name="Ellipse 188">
                <a:extLst>
                  <a:ext uri="{FF2B5EF4-FFF2-40B4-BE49-F238E27FC236}">
                    <a16:creationId xmlns:a16="http://schemas.microsoft.com/office/drawing/2014/main" id="{B158A9E8-F6A0-0234-8B7A-79E572079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4139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6" name="Ellipse 189">
                <a:extLst>
                  <a:ext uri="{FF2B5EF4-FFF2-40B4-BE49-F238E27FC236}">
                    <a16:creationId xmlns:a16="http://schemas.microsoft.com/office/drawing/2014/main" id="{4B78A999-A9B7-9A73-92B7-32D2F4C0FD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96641" y="42576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9" name="Ellipse 190">
                <a:extLst>
                  <a:ext uri="{FF2B5EF4-FFF2-40B4-BE49-F238E27FC236}">
                    <a16:creationId xmlns:a16="http://schemas.microsoft.com/office/drawing/2014/main" id="{0438BF02-B304-3509-96DC-0007B18DB12D}"/>
                  </a:ext>
                </a:extLst>
              </p:cNvPr>
              <p:cNvSpPr/>
              <p:nvPr/>
            </p:nvSpPr>
            <p:spPr>
              <a:xfrm>
                <a:off x="8089143" y="42576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6" name="Ellipse 191">
                <a:extLst>
                  <a:ext uri="{FF2B5EF4-FFF2-40B4-BE49-F238E27FC236}">
                    <a16:creationId xmlns:a16="http://schemas.microsoft.com/office/drawing/2014/main" id="{5737D4C4-11A6-6DAB-DD97-95618CC957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1645" y="42576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9" name="Ellipse 188">
                <a:extLst>
                  <a:ext uri="{FF2B5EF4-FFF2-40B4-BE49-F238E27FC236}">
                    <a16:creationId xmlns:a16="http://schemas.microsoft.com/office/drawing/2014/main" id="{39757683-F633-6E29-9140-1F5277706A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66645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8" name="Gruppieren 1157">
              <a:extLst>
                <a:ext uri="{FF2B5EF4-FFF2-40B4-BE49-F238E27FC236}">
                  <a16:creationId xmlns:a16="http://schemas.microsoft.com/office/drawing/2014/main" id="{D12F2EA9-57FC-FA5C-0029-B493074E89A5}"/>
                </a:ext>
              </a:extLst>
            </p:cNvPr>
            <p:cNvGrpSpPr/>
            <p:nvPr/>
          </p:nvGrpSpPr>
          <p:grpSpPr>
            <a:xfrm>
              <a:off x="3705941" y="6505039"/>
              <a:ext cx="539625" cy="45443"/>
              <a:chOff x="8557406" y="4257694"/>
              <a:chExt cx="808330" cy="68070"/>
            </a:xfrm>
          </p:grpSpPr>
          <p:sp>
            <p:nvSpPr>
              <p:cNvPr id="1159" name="Ellipse 184">
                <a:extLst>
                  <a:ext uri="{FF2B5EF4-FFF2-40B4-BE49-F238E27FC236}">
                    <a16:creationId xmlns:a16="http://schemas.microsoft.com/office/drawing/2014/main" id="{E763EC14-4802-302C-0886-007043DD17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57406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0" name="Ellipse 185">
                <a:extLst>
                  <a:ext uri="{FF2B5EF4-FFF2-40B4-BE49-F238E27FC236}">
                    <a16:creationId xmlns:a16="http://schemas.microsoft.com/office/drawing/2014/main" id="{0C5D042D-F56D-5855-1150-EE743288D6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49908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1" name="Ellipse 186">
                <a:extLst>
                  <a:ext uri="{FF2B5EF4-FFF2-40B4-BE49-F238E27FC236}">
                    <a16:creationId xmlns:a16="http://schemas.microsoft.com/office/drawing/2014/main" id="{66E2872B-23BD-F8B8-996E-9E583DB5AC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42410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2" name="Ellipse 187">
                <a:extLst>
                  <a:ext uri="{FF2B5EF4-FFF2-40B4-BE49-F238E27FC236}">
                    <a16:creationId xmlns:a16="http://schemas.microsoft.com/office/drawing/2014/main" id="{97DB9AED-AB2C-4C62-2D0B-16961627DA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04920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3" name="Ellipse 188">
                <a:extLst>
                  <a:ext uri="{FF2B5EF4-FFF2-40B4-BE49-F238E27FC236}">
                    <a16:creationId xmlns:a16="http://schemas.microsoft.com/office/drawing/2014/main" id="{9ED4D134-4D18-E66B-429A-87DFD14620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34912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4" name="Ellipse 189">
                <a:extLst>
                  <a:ext uri="{FF2B5EF4-FFF2-40B4-BE49-F238E27FC236}">
                    <a16:creationId xmlns:a16="http://schemas.microsoft.com/office/drawing/2014/main" id="{C198CCFF-AA35-A476-DC1C-33F1567EA8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27414" y="42576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5" name="Ellipse 190">
                <a:extLst>
                  <a:ext uri="{FF2B5EF4-FFF2-40B4-BE49-F238E27FC236}">
                    <a16:creationId xmlns:a16="http://schemas.microsoft.com/office/drawing/2014/main" id="{436FAF57-E6DC-9460-F2FE-C1A11EB74651}"/>
                  </a:ext>
                </a:extLst>
              </p:cNvPr>
              <p:cNvSpPr/>
              <p:nvPr/>
            </p:nvSpPr>
            <p:spPr>
              <a:xfrm>
                <a:off x="9019916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6" name="Ellipse 191">
                <a:extLst>
                  <a:ext uri="{FF2B5EF4-FFF2-40B4-BE49-F238E27FC236}">
                    <a16:creationId xmlns:a16="http://schemas.microsoft.com/office/drawing/2014/main" id="{1DDF9B3B-2A91-02CB-5FD8-4A4483EC1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12418" y="4257694"/>
                <a:ext cx="68318" cy="6807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7" name="Ellipse 188">
                <a:extLst>
                  <a:ext uri="{FF2B5EF4-FFF2-40B4-BE49-F238E27FC236}">
                    <a16:creationId xmlns:a16="http://schemas.microsoft.com/office/drawing/2014/main" id="{EDE6C995-626E-493E-CE60-9CAFB88385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97418" y="4257694"/>
                <a:ext cx="68318" cy="68070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306" name="Grafik 1305">
            <a:extLst>
              <a:ext uri="{FF2B5EF4-FFF2-40B4-BE49-F238E27FC236}">
                <a16:creationId xmlns:a16="http://schemas.microsoft.com/office/drawing/2014/main" id="{9B6D53E2-98DA-F048-4918-E3F26C3D368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23893" t="43305" r="26021" b="19851"/>
          <a:stretch/>
        </p:blipFill>
        <p:spPr>
          <a:xfrm>
            <a:off x="2542047" y="1843871"/>
            <a:ext cx="1728502" cy="491257"/>
          </a:xfrm>
          <a:prstGeom prst="rect">
            <a:avLst/>
          </a:prstGeom>
        </p:spPr>
      </p:pic>
      <p:grpSp>
        <p:nvGrpSpPr>
          <p:cNvPr id="1308" name="Gruppieren 1307">
            <a:extLst>
              <a:ext uri="{FF2B5EF4-FFF2-40B4-BE49-F238E27FC236}">
                <a16:creationId xmlns:a16="http://schemas.microsoft.com/office/drawing/2014/main" id="{3799CCE9-BC00-D72C-C2C7-A96E8AC8133C}"/>
              </a:ext>
            </a:extLst>
          </p:cNvPr>
          <p:cNvGrpSpPr/>
          <p:nvPr/>
        </p:nvGrpSpPr>
        <p:grpSpPr>
          <a:xfrm>
            <a:off x="5128498" y="2421087"/>
            <a:ext cx="1980976" cy="420531"/>
            <a:chOff x="2276577" y="6129951"/>
            <a:chExt cx="1980976" cy="420531"/>
          </a:xfrm>
          <a:solidFill>
            <a:schemeClr val="tx2"/>
          </a:solidFill>
        </p:grpSpPr>
        <p:grpSp>
          <p:nvGrpSpPr>
            <p:cNvPr id="1309" name="Gruppieren 1308">
              <a:extLst>
                <a:ext uri="{FF2B5EF4-FFF2-40B4-BE49-F238E27FC236}">
                  <a16:creationId xmlns:a16="http://schemas.microsoft.com/office/drawing/2014/main" id="{F30E0ACC-0F8D-E5AA-38D2-A4C3DE9E2CCF}"/>
                </a:ext>
              </a:extLst>
            </p:cNvPr>
            <p:cNvGrpSpPr/>
            <p:nvPr/>
          </p:nvGrpSpPr>
          <p:grpSpPr>
            <a:xfrm>
              <a:off x="2276577" y="6129951"/>
              <a:ext cx="539625" cy="45443"/>
              <a:chOff x="10771360" y="3255841"/>
              <a:chExt cx="808330" cy="68070"/>
            </a:xfrm>
            <a:grpFill/>
          </p:grpSpPr>
          <p:sp>
            <p:nvSpPr>
              <p:cNvPr id="3121" name="Ellipse 184">
                <a:extLst>
                  <a:ext uri="{FF2B5EF4-FFF2-40B4-BE49-F238E27FC236}">
                    <a16:creationId xmlns:a16="http://schemas.microsoft.com/office/drawing/2014/main" id="{FB87CED7-170D-346D-5010-8EE7C86DC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71360" y="325584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2" name="Ellipse 185">
                <a:extLst>
                  <a:ext uri="{FF2B5EF4-FFF2-40B4-BE49-F238E27FC236}">
                    <a16:creationId xmlns:a16="http://schemas.microsoft.com/office/drawing/2014/main" id="{AB3934DD-C6D3-AE96-44BB-390828582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3862" y="325584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3" name="Ellipse 186">
                <a:extLst>
                  <a:ext uri="{FF2B5EF4-FFF2-40B4-BE49-F238E27FC236}">
                    <a16:creationId xmlns:a16="http://schemas.microsoft.com/office/drawing/2014/main" id="{3BDA515F-6535-B5BA-C6B4-47D0A9C265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56364" y="325584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4" name="Ellipse 187">
                <a:extLst>
                  <a:ext uri="{FF2B5EF4-FFF2-40B4-BE49-F238E27FC236}">
                    <a16:creationId xmlns:a16="http://schemas.microsoft.com/office/drawing/2014/main" id="{1FF1CA68-15C7-6064-CEBC-0CC9EF80F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418874" y="325584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5" name="Ellipse 188">
                <a:extLst>
                  <a:ext uri="{FF2B5EF4-FFF2-40B4-BE49-F238E27FC236}">
                    <a16:creationId xmlns:a16="http://schemas.microsoft.com/office/drawing/2014/main" id="{D8B08F75-BE8A-1645-8355-BF216AFBEE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48866" y="325584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6" name="Ellipse 189">
                <a:extLst>
                  <a:ext uri="{FF2B5EF4-FFF2-40B4-BE49-F238E27FC236}">
                    <a16:creationId xmlns:a16="http://schemas.microsoft.com/office/drawing/2014/main" id="{EA7A31E0-7B76-F613-3EF7-0D0D596AE3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41368" y="325584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7" name="Ellipse 190">
                <a:extLst>
                  <a:ext uri="{FF2B5EF4-FFF2-40B4-BE49-F238E27FC236}">
                    <a16:creationId xmlns:a16="http://schemas.microsoft.com/office/drawing/2014/main" id="{CC29E567-DA40-E0CE-3A88-1AFEB6A30B05}"/>
                  </a:ext>
                </a:extLst>
              </p:cNvPr>
              <p:cNvSpPr/>
              <p:nvPr/>
            </p:nvSpPr>
            <p:spPr>
              <a:xfrm>
                <a:off x="11233870" y="325584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8" name="Ellipse 191">
                <a:extLst>
                  <a:ext uri="{FF2B5EF4-FFF2-40B4-BE49-F238E27FC236}">
                    <a16:creationId xmlns:a16="http://schemas.microsoft.com/office/drawing/2014/main" id="{15F69B96-00A1-0D75-70F0-1F7BA06A6A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26372" y="325584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9" name="Ellipse 188">
                <a:extLst>
                  <a:ext uri="{FF2B5EF4-FFF2-40B4-BE49-F238E27FC236}">
                    <a16:creationId xmlns:a16="http://schemas.microsoft.com/office/drawing/2014/main" id="{74F297EF-8D23-760F-B2F0-3E9A728BB1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11372" y="325584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10" name="Gruppieren 1309">
              <a:extLst>
                <a:ext uri="{FF2B5EF4-FFF2-40B4-BE49-F238E27FC236}">
                  <a16:creationId xmlns:a16="http://schemas.microsoft.com/office/drawing/2014/main" id="{33EFCF25-ACF3-12EB-7C66-272D2933C893}"/>
                </a:ext>
              </a:extLst>
            </p:cNvPr>
            <p:cNvGrpSpPr/>
            <p:nvPr/>
          </p:nvGrpSpPr>
          <p:grpSpPr>
            <a:xfrm>
              <a:off x="2276577" y="6308301"/>
              <a:ext cx="539625" cy="45443"/>
              <a:chOff x="10805519" y="3500055"/>
              <a:chExt cx="808330" cy="68070"/>
            </a:xfrm>
            <a:grpFill/>
          </p:grpSpPr>
          <p:sp>
            <p:nvSpPr>
              <p:cNvPr id="3112" name="Ellipse 184">
                <a:extLst>
                  <a:ext uri="{FF2B5EF4-FFF2-40B4-BE49-F238E27FC236}">
                    <a16:creationId xmlns:a16="http://schemas.microsoft.com/office/drawing/2014/main" id="{027F6E41-4001-E4FA-247F-A3025C6A9B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05519" y="3500055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3" name="Ellipse 185">
                <a:extLst>
                  <a:ext uri="{FF2B5EF4-FFF2-40B4-BE49-F238E27FC236}">
                    <a16:creationId xmlns:a16="http://schemas.microsoft.com/office/drawing/2014/main" id="{59E0616B-B65F-112A-0943-473A51E772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98021" y="3500055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4" name="Ellipse 186">
                <a:extLst>
                  <a:ext uri="{FF2B5EF4-FFF2-40B4-BE49-F238E27FC236}">
                    <a16:creationId xmlns:a16="http://schemas.microsoft.com/office/drawing/2014/main" id="{1234FA01-6126-C6B2-6E9C-A8A75FF3EE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90523" y="3500055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5" name="Ellipse 187">
                <a:extLst>
                  <a:ext uri="{FF2B5EF4-FFF2-40B4-BE49-F238E27FC236}">
                    <a16:creationId xmlns:a16="http://schemas.microsoft.com/office/drawing/2014/main" id="{E6C20E75-CDC0-F1E5-62F0-9CEBB45ADC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453033" y="3500055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6" name="Ellipse 188">
                <a:extLst>
                  <a:ext uri="{FF2B5EF4-FFF2-40B4-BE49-F238E27FC236}">
                    <a16:creationId xmlns:a16="http://schemas.microsoft.com/office/drawing/2014/main" id="{DC82E64A-B764-CC1F-A0BE-53462C759F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3025" y="3500055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7" name="Ellipse 189">
                <a:extLst>
                  <a:ext uri="{FF2B5EF4-FFF2-40B4-BE49-F238E27FC236}">
                    <a16:creationId xmlns:a16="http://schemas.microsoft.com/office/drawing/2014/main" id="{6836AD5C-C60F-86B2-292E-E90902D503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75527" y="3500055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8" name="Ellipse 190">
                <a:extLst>
                  <a:ext uri="{FF2B5EF4-FFF2-40B4-BE49-F238E27FC236}">
                    <a16:creationId xmlns:a16="http://schemas.microsoft.com/office/drawing/2014/main" id="{6FF4660C-6DFE-60DD-4A7E-82971AEC3CCB}"/>
                  </a:ext>
                </a:extLst>
              </p:cNvPr>
              <p:cNvSpPr/>
              <p:nvPr/>
            </p:nvSpPr>
            <p:spPr>
              <a:xfrm>
                <a:off x="11268029" y="3500055"/>
                <a:ext cx="68318" cy="6807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9" name="Ellipse 191">
                <a:extLst>
                  <a:ext uri="{FF2B5EF4-FFF2-40B4-BE49-F238E27FC236}">
                    <a16:creationId xmlns:a16="http://schemas.microsoft.com/office/drawing/2014/main" id="{DEA6922F-7D44-660F-0CA6-021CD1F545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60531" y="3500055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0" name="Ellipse 188">
                <a:extLst>
                  <a:ext uri="{FF2B5EF4-FFF2-40B4-BE49-F238E27FC236}">
                    <a16:creationId xmlns:a16="http://schemas.microsoft.com/office/drawing/2014/main" id="{07352A0C-4DA7-123C-4084-47D4ED6D07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45531" y="3500055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13" name="Gruppieren 1312">
              <a:extLst>
                <a:ext uri="{FF2B5EF4-FFF2-40B4-BE49-F238E27FC236}">
                  <a16:creationId xmlns:a16="http://schemas.microsoft.com/office/drawing/2014/main" id="{21C2A5C7-3F91-7E7A-F3E8-98883F7C80EE}"/>
                </a:ext>
              </a:extLst>
            </p:cNvPr>
            <p:cNvGrpSpPr/>
            <p:nvPr/>
          </p:nvGrpSpPr>
          <p:grpSpPr>
            <a:xfrm>
              <a:off x="2997252" y="6129954"/>
              <a:ext cx="539625" cy="45443"/>
              <a:chOff x="9743021" y="3002300"/>
              <a:chExt cx="808330" cy="68070"/>
            </a:xfrm>
            <a:grpFill/>
          </p:grpSpPr>
          <p:sp>
            <p:nvSpPr>
              <p:cNvPr id="3103" name="Ellipse 184">
                <a:extLst>
                  <a:ext uri="{FF2B5EF4-FFF2-40B4-BE49-F238E27FC236}">
                    <a16:creationId xmlns:a16="http://schemas.microsoft.com/office/drawing/2014/main" id="{90B741A0-AA52-0FA0-C661-01D05DD76A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43021" y="3002300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4" name="Ellipse 185">
                <a:extLst>
                  <a:ext uri="{FF2B5EF4-FFF2-40B4-BE49-F238E27FC236}">
                    <a16:creationId xmlns:a16="http://schemas.microsoft.com/office/drawing/2014/main" id="{FEDC6ED0-BE81-3183-1F11-A07D8B3486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5523" y="3002300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5" name="Ellipse 186">
                <a:extLst>
                  <a:ext uri="{FF2B5EF4-FFF2-40B4-BE49-F238E27FC236}">
                    <a16:creationId xmlns:a16="http://schemas.microsoft.com/office/drawing/2014/main" id="{D2E7622F-7F86-5EAA-43DE-D33B7CEB10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28025" y="3002300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6" name="Ellipse 187">
                <a:extLst>
                  <a:ext uri="{FF2B5EF4-FFF2-40B4-BE49-F238E27FC236}">
                    <a16:creationId xmlns:a16="http://schemas.microsoft.com/office/drawing/2014/main" id="{9646BB32-4F69-EC0D-B132-C34D8A9322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90535" y="3002300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7" name="Ellipse 188">
                <a:extLst>
                  <a:ext uri="{FF2B5EF4-FFF2-40B4-BE49-F238E27FC236}">
                    <a16:creationId xmlns:a16="http://schemas.microsoft.com/office/drawing/2014/main" id="{F6F5B20E-763E-C9E8-39C7-80B6F3D274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20527" y="3002300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8" name="Ellipse 189">
                <a:extLst>
                  <a:ext uri="{FF2B5EF4-FFF2-40B4-BE49-F238E27FC236}">
                    <a16:creationId xmlns:a16="http://schemas.microsoft.com/office/drawing/2014/main" id="{CB3CBAD6-4E68-8D0C-CA3D-C4BFB38079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13029" y="3002300"/>
                <a:ext cx="68318" cy="6807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9" name="Ellipse 190">
                <a:extLst>
                  <a:ext uri="{FF2B5EF4-FFF2-40B4-BE49-F238E27FC236}">
                    <a16:creationId xmlns:a16="http://schemas.microsoft.com/office/drawing/2014/main" id="{07FEA2E3-70D1-31F7-A556-92FE9B91DB99}"/>
                  </a:ext>
                </a:extLst>
              </p:cNvPr>
              <p:cNvSpPr/>
              <p:nvPr/>
            </p:nvSpPr>
            <p:spPr>
              <a:xfrm>
                <a:off x="10205531" y="3002300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0" name="Ellipse 191">
                <a:extLst>
                  <a:ext uri="{FF2B5EF4-FFF2-40B4-BE49-F238E27FC236}">
                    <a16:creationId xmlns:a16="http://schemas.microsoft.com/office/drawing/2014/main" id="{6A4967FE-0A4F-01D2-C7F4-75D3B60E86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8033" y="3002300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1" name="Ellipse 188">
                <a:extLst>
                  <a:ext uri="{FF2B5EF4-FFF2-40B4-BE49-F238E27FC236}">
                    <a16:creationId xmlns:a16="http://schemas.microsoft.com/office/drawing/2014/main" id="{0F568281-BD2E-3C04-CB9E-745E14F495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83033" y="3002300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14" name="Gruppieren 1313">
              <a:extLst>
                <a:ext uri="{FF2B5EF4-FFF2-40B4-BE49-F238E27FC236}">
                  <a16:creationId xmlns:a16="http://schemas.microsoft.com/office/drawing/2014/main" id="{133EEEB4-CAF4-7665-D46B-1D1DD83E3E70}"/>
                </a:ext>
              </a:extLst>
            </p:cNvPr>
            <p:cNvGrpSpPr/>
            <p:nvPr/>
          </p:nvGrpSpPr>
          <p:grpSpPr>
            <a:xfrm>
              <a:off x="2988786" y="6310907"/>
              <a:ext cx="539625" cy="45443"/>
              <a:chOff x="7563226" y="3985721"/>
              <a:chExt cx="808330" cy="68070"/>
            </a:xfrm>
            <a:grpFill/>
          </p:grpSpPr>
          <p:sp>
            <p:nvSpPr>
              <p:cNvPr id="3094" name="Ellipse 184">
                <a:extLst>
                  <a:ext uri="{FF2B5EF4-FFF2-40B4-BE49-F238E27FC236}">
                    <a16:creationId xmlns:a16="http://schemas.microsoft.com/office/drawing/2014/main" id="{63B28EE3-C259-35BE-F6FB-43AF57559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3226" y="398572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5" name="Ellipse 185">
                <a:extLst>
                  <a:ext uri="{FF2B5EF4-FFF2-40B4-BE49-F238E27FC236}">
                    <a16:creationId xmlns:a16="http://schemas.microsoft.com/office/drawing/2014/main" id="{6DDED021-B1E9-D50B-547B-EF5AA9373E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55728" y="398572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6" name="Ellipse 186">
                <a:extLst>
                  <a:ext uri="{FF2B5EF4-FFF2-40B4-BE49-F238E27FC236}">
                    <a16:creationId xmlns:a16="http://schemas.microsoft.com/office/drawing/2014/main" id="{8F457E40-1BE4-DCF7-80BB-734B2C2D96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48230" y="3985721"/>
                <a:ext cx="68318" cy="6807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7" name="Ellipse 187">
                <a:extLst>
                  <a:ext uri="{FF2B5EF4-FFF2-40B4-BE49-F238E27FC236}">
                    <a16:creationId xmlns:a16="http://schemas.microsoft.com/office/drawing/2014/main" id="{9F442F6D-7B19-4580-577D-97F7210971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10740" y="398572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8" name="Ellipse 188">
                <a:extLst>
                  <a:ext uri="{FF2B5EF4-FFF2-40B4-BE49-F238E27FC236}">
                    <a16:creationId xmlns:a16="http://schemas.microsoft.com/office/drawing/2014/main" id="{84FF14DA-58E9-CF73-69F1-E5344AB304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0732" y="398572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9" name="Ellipse 189">
                <a:extLst>
                  <a:ext uri="{FF2B5EF4-FFF2-40B4-BE49-F238E27FC236}">
                    <a16:creationId xmlns:a16="http://schemas.microsoft.com/office/drawing/2014/main" id="{F006A94D-268E-822F-0DBD-2F0EE6A43B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3234" y="398572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0" name="Ellipse 190">
                <a:extLst>
                  <a:ext uri="{FF2B5EF4-FFF2-40B4-BE49-F238E27FC236}">
                    <a16:creationId xmlns:a16="http://schemas.microsoft.com/office/drawing/2014/main" id="{2E494FC1-CC76-0473-4DCC-9E1C97DDFA89}"/>
                  </a:ext>
                </a:extLst>
              </p:cNvPr>
              <p:cNvSpPr/>
              <p:nvPr/>
            </p:nvSpPr>
            <p:spPr>
              <a:xfrm>
                <a:off x="8025736" y="398572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1" name="Ellipse 191">
                <a:extLst>
                  <a:ext uri="{FF2B5EF4-FFF2-40B4-BE49-F238E27FC236}">
                    <a16:creationId xmlns:a16="http://schemas.microsoft.com/office/drawing/2014/main" id="{EA945A81-9799-2260-7825-8B9814A200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18238" y="398572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2" name="Ellipse 188">
                <a:extLst>
                  <a:ext uri="{FF2B5EF4-FFF2-40B4-BE49-F238E27FC236}">
                    <a16:creationId xmlns:a16="http://schemas.microsoft.com/office/drawing/2014/main" id="{E9F24133-7170-ECD1-A829-35BD39FEC2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03238" y="3985721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15" name="Gruppieren 1314">
              <a:extLst>
                <a:ext uri="{FF2B5EF4-FFF2-40B4-BE49-F238E27FC236}">
                  <a16:creationId xmlns:a16="http://schemas.microsoft.com/office/drawing/2014/main" id="{61E48D38-807C-C10A-47F8-B20B8F051353}"/>
                </a:ext>
              </a:extLst>
            </p:cNvPr>
            <p:cNvGrpSpPr/>
            <p:nvPr/>
          </p:nvGrpSpPr>
          <p:grpSpPr>
            <a:xfrm>
              <a:off x="3717928" y="6129954"/>
              <a:ext cx="539625" cy="45443"/>
              <a:chOff x="10771360" y="3057904"/>
              <a:chExt cx="808330" cy="68070"/>
            </a:xfrm>
            <a:grpFill/>
          </p:grpSpPr>
          <p:sp>
            <p:nvSpPr>
              <p:cNvPr id="3085" name="Ellipse 184">
                <a:extLst>
                  <a:ext uri="{FF2B5EF4-FFF2-40B4-BE49-F238E27FC236}">
                    <a16:creationId xmlns:a16="http://schemas.microsoft.com/office/drawing/2014/main" id="{7ED558F8-C781-EEDB-A8A0-E716213E53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71360" y="305790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6" name="Ellipse 185">
                <a:extLst>
                  <a:ext uri="{FF2B5EF4-FFF2-40B4-BE49-F238E27FC236}">
                    <a16:creationId xmlns:a16="http://schemas.microsoft.com/office/drawing/2014/main" id="{66FE6BC1-7074-C641-7568-21F723722E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3862" y="305790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7" name="Ellipse 186">
                <a:extLst>
                  <a:ext uri="{FF2B5EF4-FFF2-40B4-BE49-F238E27FC236}">
                    <a16:creationId xmlns:a16="http://schemas.microsoft.com/office/drawing/2014/main" id="{5E2F214C-1A2E-BBE0-CEB9-A5C828DF1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56364" y="305790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8" name="Ellipse 187">
                <a:extLst>
                  <a:ext uri="{FF2B5EF4-FFF2-40B4-BE49-F238E27FC236}">
                    <a16:creationId xmlns:a16="http://schemas.microsoft.com/office/drawing/2014/main" id="{3F083E66-2911-7281-0219-89BC34F087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418874" y="305790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9" name="Ellipse 188">
                <a:extLst>
                  <a:ext uri="{FF2B5EF4-FFF2-40B4-BE49-F238E27FC236}">
                    <a16:creationId xmlns:a16="http://schemas.microsoft.com/office/drawing/2014/main" id="{FC9F4810-0FAD-03C9-7595-5A320F72C5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48866" y="305790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0" name="Ellipse 189">
                <a:extLst>
                  <a:ext uri="{FF2B5EF4-FFF2-40B4-BE49-F238E27FC236}">
                    <a16:creationId xmlns:a16="http://schemas.microsoft.com/office/drawing/2014/main" id="{099DD58B-DC36-53F1-B04A-AEFA197BE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41368" y="305790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1" name="Ellipse 190">
                <a:extLst>
                  <a:ext uri="{FF2B5EF4-FFF2-40B4-BE49-F238E27FC236}">
                    <a16:creationId xmlns:a16="http://schemas.microsoft.com/office/drawing/2014/main" id="{7CCE6658-963C-0107-9552-62EFB0171FE0}"/>
                  </a:ext>
                </a:extLst>
              </p:cNvPr>
              <p:cNvSpPr/>
              <p:nvPr/>
            </p:nvSpPr>
            <p:spPr>
              <a:xfrm>
                <a:off x="11233870" y="305790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2" name="Ellipse 191">
                <a:extLst>
                  <a:ext uri="{FF2B5EF4-FFF2-40B4-BE49-F238E27FC236}">
                    <a16:creationId xmlns:a16="http://schemas.microsoft.com/office/drawing/2014/main" id="{9EC214C8-A101-7867-6D75-D574860836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26372" y="305790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3" name="Ellipse 188">
                <a:extLst>
                  <a:ext uri="{FF2B5EF4-FFF2-40B4-BE49-F238E27FC236}">
                    <a16:creationId xmlns:a16="http://schemas.microsoft.com/office/drawing/2014/main" id="{69A0571D-D844-E851-AAC4-EC74E9C103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11372" y="305790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16" name="Gruppieren 1315">
              <a:extLst>
                <a:ext uri="{FF2B5EF4-FFF2-40B4-BE49-F238E27FC236}">
                  <a16:creationId xmlns:a16="http://schemas.microsoft.com/office/drawing/2014/main" id="{1A25413A-255F-1EC5-FDBE-B57B2C64BB10}"/>
                </a:ext>
              </a:extLst>
            </p:cNvPr>
            <p:cNvGrpSpPr/>
            <p:nvPr/>
          </p:nvGrpSpPr>
          <p:grpSpPr>
            <a:xfrm>
              <a:off x="3714104" y="6310907"/>
              <a:ext cx="539625" cy="45443"/>
              <a:chOff x="8615749" y="3976394"/>
              <a:chExt cx="808330" cy="68070"/>
            </a:xfrm>
            <a:grpFill/>
          </p:grpSpPr>
          <p:sp>
            <p:nvSpPr>
              <p:cNvPr id="3076" name="Ellipse 184">
                <a:extLst>
                  <a:ext uri="{FF2B5EF4-FFF2-40B4-BE49-F238E27FC236}">
                    <a16:creationId xmlns:a16="http://schemas.microsoft.com/office/drawing/2014/main" id="{80F0AEE6-322F-A17E-22C1-B4065E0337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15749" y="39763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7" name="Ellipse 185">
                <a:extLst>
                  <a:ext uri="{FF2B5EF4-FFF2-40B4-BE49-F238E27FC236}">
                    <a16:creationId xmlns:a16="http://schemas.microsoft.com/office/drawing/2014/main" id="{0C80675F-5D41-904D-7D14-115203BC1A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08251" y="39763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8" name="Ellipse 186">
                <a:extLst>
                  <a:ext uri="{FF2B5EF4-FFF2-40B4-BE49-F238E27FC236}">
                    <a16:creationId xmlns:a16="http://schemas.microsoft.com/office/drawing/2014/main" id="{41D74DD7-EDBB-AFBE-CDFE-B30BB7869E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0753" y="3976394"/>
                <a:ext cx="68318" cy="6807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9" name="Ellipse 187">
                <a:extLst>
                  <a:ext uri="{FF2B5EF4-FFF2-40B4-BE49-F238E27FC236}">
                    <a16:creationId xmlns:a16="http://schemas.microsoft.com/office/drawing/2014/main" id="{7E16BAA9-5BB5-4457-B5B1-AEA45089AD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63263" y="39763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0" name="Ellipse 188">
                <a:extLst>
                  <a:ext uri="{FF2B5EF4-FFF2-40B4-BE49-F238E27FC236}">
                    <a16:creationId xmlns:a16="http://schemas.microsoft.com/office/drawing/2014/main" id="{E8CC69AB-6C85-4721-5532-A2C51257B1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93255" y="39763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1" name="Ellipse 189">
                <a:extLst>
                  <a:ext uri="{FF2B5EF4-FFF2-40B4-BE49-F238E27FC236}">
                    <a16:creationId xmlns:a16="http://schemas.microsoft.com/office/drawing/2014/main" id="{58628E49-CEC6-D67C-C64F-962505456D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85757" y="39763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2" name="Ellipse 190">
                <a:extLst>
                  <a:ext uri="{FF2B5EF4-FFF2-40B4-BE49-F238E27FC236}">
                    <a16:creationId xmlns:a16="http://schemas.microsoft.com/office/drawing/2014/main" id="{3D71C931-3C16-533D-E4B7-D9A3C0FCFE59}"/>
                  </a:ext>
                </a:extLst>
              </p:cNvPr>
              <p:cNvSpPr/>
              <p:nvPr/>
            </p:nvSpPr>
            <p:spPr>
              <a:xfrm>
                <a:off x="9078259" y="39763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3" name="Ellipse 191">
                <a:extLst>
                  <a:ext uri="{FF2B5EF4-FFF2-40B4-BE49-F238E27FC236}">
                    <a16:creationId xmlns:a16="http://schemas.microsoft.com/office/drawing/2014/main" id="{09CA426F-23DF-2A73-9F9F-865049FBBC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70761" y="39763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4" name="Ellipse 188">
                <a:extLst>
                  <a:ext uri="{FF2B5EF4-FFF2-40B4-BE49-F238E27FC236}">
                    <a16:creationId xmlns:a16="http://schemas.microsoft.com/office/drawing/2014/main" id="{6F1E4AA1-6E0C-96D3-3B56-5FE066D99D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55761" y="39763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17" name="Gruppieren 1316">
              <a:extLst>
                <a:ext uri="{FF2B5EF4-FFF2-40B4-BE49-F238E27FC236}">
                  <a16:creationId xmlns:a16="http://schemas.microsoft.com/office/drawing/2014/main" id="{34F5D246-C6FB-B276-F116-D2C4AE06F7C1}"/>
                </a:ext>
              </a:extLst>
            </p:cNvPr>
            <p:cNvGrpSpPr/>
            <p:nvPr/>
          </p:nvGrpSpPr>
          <p:grpSpPr>
            <a:xfrm>
              <a:off x="2276577" y="6493469"/>
              <a:ext cx="539625" cy="45443"/>
              <a:chOff x="10829703" y="3744269"/>
              <a:chExt cx="808330" cy="68070"/>
            </a:xfrm>
            <a:grpFill/>
          </p:grpSpPr>
          <p:sp>
            <p:nvSpPr>
              <p:cNvPr id="1338" name="Ellipse 184">
                <a:extLst>
                  <a:ext uri="{FF2B5EF4-FFF2-40B4-BE49-F238E27FC236}">
                    <a16:creationId xmlns:a16="http://schemas.microsoft.com/office/drawing/2014/main" id="{0CED32A6-F596-4AF9-60DD-826399D49D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29703" y="3744269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9" name="Ellipse 185">
                <a:extLst>
                  <a:ext uri="{FF2B5EF4-FFF2-40B4-BE49-F238E27FC236}">
                    <a16:creationId xmlns:a16="http://schemas.microsoft.com/office/drawing/2014/main" id="{6628E099-7967-07DF-6D73-CD9C5D43C9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22205" y="3744269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0" name="Ellipse 186">
                <a:extLst>
                  <a:ext uri="{FF2B5EF4-FFF2-40B4-BE49-F238E27FC236}">
                    <a16:creationId xmlns:a16="http://schemas.microsoft.com/office/drawing/2014/main" id="{33BFCD15-8A9A-2680-7685-48F7877F0C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14707" y="3744269"/>
                <a:ext cx="68318" cy="6807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1" name="Ellipse 187">
                <a:extLst>
                  <a:ext uri="{FF2B5EF4-FFF2-40B4-BE49-F238E27FC236}">
                    <a16:creationId xmlns:a16="http://schemas.microsoft.com/office/drawing/2014/main" id="{B2AB6C6D-8C2F-260A-0FED-C0C42E0B84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477217" y="3744269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2" name="Ellipse 188">
                <a:extLst>
                  <a:ext uri="{FF2B5EF4-FFF2-40B4-BE49-F238E27FC236}">
                    <a16:creationId xmlns:a16="http://schemas.microsoft.com/office/drawing/2014/main" id="{0E65F9BD-07F7-95FB-45AC-3D54B653C2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07209" y="3744269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3" name="Ellipse 189">
                <a:extLst>
                  <a:ext uri="{FF2B5EF4-FFF2-40B4-BE49-F238E27FC236}">
                    <a16:creationId xmlns:a16="http://schemas.microsoft.com/office/drawing/2014/main" id="{438C55FC-0A36-3376-7E7A-E81F529F7A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99711" y="3744269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2" name="Ellipse 190">
                <a:extLst>
                  <a:ext uri="{FF2B5EF4-FFF2-40B4-BE49-F238E27FC236}">
                    <a16:creationId xmlns:a16="http://schemas.microsoft.com/office/drawing/2014/main" id="{D9697E6F-9F4D-8C18-D232-331EC0947047}"/>
                  </a:ext>
                </a:extLst>
              </p:cNvPr>
              <p:cNvSpPr/>
              <p:nvPr/>
            </p:nvSpPr>
            <p:spPr>
              <a:xfrm>
                <a:off x="11292213" y="3744269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3" name="Ellipse 191">
                <a:extLst>
                  <a:ext uri="{FF2B5EF4-FFF2-40B4-BE49-F238E27FC236}">
                    <a16:creationId xmlns:a16="http://schemas.microsoft.com/office/drawing/2014/main" id="{FD63394E-3FB0-555D-1B49-A27F6E86C3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384715" y="3744269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5" name="Ellipse 188">
                <a:extLst>
                  <a:ext uri="{FF2B5EF4-FFF2-40B4-BE49-F238E27FC236}">
                    <a16:creationId xmlns:a16="http://schemas.microsoft.com/office/drawing/2014/main" id="{516E817F-BE1C-279B-F742-0F6E462E95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69715" y="3744269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18" name="Gruppieren 1317">
              <a:extLst>
                <a:ext uri="{FF2B5EF4-FFF2-40B4-BE49-F238E27FC236}">
                  <a16:creationId xmlns:a16="http://schemas.microsoft.com/office/drawing/2014/main" id="{61DE9FBF-0982-5764-D23C-B19B9B7F17DE}"/>
                </a:ext>
              </a:extLst>
            </p:cNvPr>
            <p:cNvGrpSpPr/>
            <p:nvPr/>
          </p:nvGrpSpPr>
          <p:grpSpPr>
            <a:xfrm>
              <a:off x="2978787" y="6493469"/>
              <a:ext cx="539625" cy="45443"/>
              <a:chOff x="7626633" y="4257694"/>
              <a:chExt cx="808330" cy="68070"/>
            </a:xfrm>
            <a:grpFill/>
          </p:grpSpPr>
          <p:sp>
            <p:nvSpPr>
              <p:cNvPr id="1329" name="Ellipse 184">
                <a:extLst>
                  <a:ext uri="{FF2B5EF4-FFF2-40B4-BE49-F238E27FC236}">
                    <a16:creationId xmlns:a16="http://schemas.microsoft.com/office/drawing/2014/main" id="{384A49CF-A492-1ED2-83B2-7DCEC904CA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26633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0" name="Ellipse 185">
                <a:extLst>
                  <a:ext uri="{FF2B5EF4-FFF2-40B4-BE49-F238E27FC236}">
                    <a16:creationId xmlns:a16="http://schemas.microsoft.com/office/drawing/2014/main" id="{21F01C53-649D-F9CD-B9BC-502F0FD21F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9135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1" name="Ellipse 186">
                <a:extLst>
                  <a:ext uri="{FF2B5EF4-FFF2-40B4-BE49-F238E27FC236}">
                    <a16:creationId xmlns:a16="http://schemas.microsoft.com/office/drawing/2014/main" id="{CFB93823-7902-38E0-D634-592D627DCC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11637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2" name="Ellipse 187">
                <a:extLst>
                  <a:ext uri="{FF2B5EF4-FFF2-40B4-BE49-F238E27FC236}">
                    <a16:creationId xmlns:a16="http://schemas.microsoft.com/office/drawing/2014/main" id="{20355A0D-2E1E-DD35-7BD9-B92AA85421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74147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3" name="Ellipse 188">
                <a:extLst>
                  <a:ext uri="{FF2B5EF4-FFF2-40B4-BE49-F238E27FC236}">
                    <a16:creationId xmlns:a16="http://schemas.microsoft.com/office/drawing/2014/main" id="{45A18008-5256-8D7C-9298-011243385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04139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4" name="Ellipse 189">
                <a:extLst>
                  <a:ext uri="{FF2B5EF4-FFF2-40B4-BE49-F238E27FC236}">
                    <a16:creationId xmlns:a16="http://schemas.microsoft.com/office/drawing/2014/main" id="{1270F4B5-ECFB-9BC2-033E-7A2F251656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96641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5" name="Ellipse 190">
                <a:extLst>
                  <a:ext uri="{FF2B5EF4-FFF2-40B4-BE49-F238E27FC236}">
                    <a16:creationId xmlns:a16="http://schemas.microsoft.com/office/drawing/2014/main" id="{18825E65-0049-F6AE-D07F-084997E210B5}"/>
                  </a:ext>
                </a:extLst>
              </p:cNvPr>
              <p:cNvSpPr/>
              <p:nvPr/>
            </p:nvSpPr>
            <p:spPr>
              <a:xfrm>
                <a:off x="8089143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6" name="Ellipse 191">
                <a:extLst>
                  <a:ext uri="{FF2B5EF4-FFF2-40B4-BE49-F238E27FC236}">
                    <a16:creationId xmlns:a16="http://schemas.microsoft.com/office/drawing/2014/main" id="{0793324C-266C-6BB4-A318-A22CE7A255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81645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7" name="Ellipse 188">
                <a:extLst>
                  <a:ext uri="{FF2B5EF4-FFF2-40B4-BE49-F238E27FC236}">
                    <a16:creationId xmlns:a16="http://schemas.microsoft.com/office/drawing/2014/main" id="{CF39449C-47CD-04C2-2568-FBB434E643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66645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19" name="Gruppieren 1318">
              <a:extLst>
                <a:ext uri="{FF2B5EF4-FFF2-40B4-BE49-F238E27FC236}">
                  <a16:creationId xmlns:a16="http://schemas.microsoft.com/office/drawing/2014/main" id="{3B08FF59-0563-81D3-6160-A3B91D0F3C46}"/>
                </a:ext>
              </a:extLst>
            </p:cNvPr>
            <p:cNvGrpSpPr/>
            <p:nvPr/>
          </p:nvGrpSpPr>
          <p:grpSpPr>
            <a:xfrm>
              <a:off x="3705941" y="6505039"/>
              <a:ext cx="539625" cy="45443"/>
              <a:chOff x="8557406" y="4257694"/>
              <a:chExt cx="808330" cy="68070"/>
            </a:xfrm>
            <a:grpFill/>
          </p:grpSpPr>
          <p:sp>
            <p:nvSpPr>
              <p:cNvPr id="1320" name="Ellipse 184">
                <a:extLst>
                  <a:ext uri="{FF2B5EF4-FFF2-40B4-BE49-F238E27FC236}">
                    <a16:creationId xmlns:a16="http://schemas.microsoft.com/office/drawing/2014/main" id="{18C6D7DA-923B-FADC-748D-0EF51D056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57406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1" name="Ellipse 185">
                <a:extLst>
                  <a:ext uri="{FF2B5EF4-FFF2-40B4-BE49-F238E27FC236}">
                    <a16:creationId xmlns:a16="http://schemas.microsoft.com/office/drawing/2014/main" id="{88D9CA47-A12B-74ED-C445-24573743D9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49908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2" name="Ellipse 186">
                <a:extLst>
                  <a:ext uri="{FF2B5EF4-FFF2-40B4-BE49-F238E27FC236}">
                    <a16:creationId xmlns:a16="http://schemas.microsoft.com/office/drawing/2014/main" id="{572666CE-1794-26F8-0D1A-7D1CB09E75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42410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3" name="Ellipse 187">
                <a:extLst>
                  <a:ext uri="{FF2B5EF4-FFF2-40B4-BE49-F238E27FC236}">
                    <a16:creationId xmlns:a16="http://schemas.microsoft.com/office/drawing/2014/main" id="{272647EB-5F7B-5561-72E7-B752E1DCDA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04920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4" name="Ellipse 188">
                <a:extLst>
                  <a:ext uri="{FF2B5EF4-FFF2-40B4-BE49-F238E27FC236}">
                    <a16:creationId xmlns:a16="http://schemas.microsoft.com/office/drawing/2014/main" id="{823255E4-A46A-662E-360F-436E0324EF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34912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5" name="Ellipse 189">
                <a:extLst>
                  <a:ext uri="{FF2B5EF4-FFF2-40B4-BE49-F238E27FC236}">
                    <a16:creationId xmlns:a16="http://schemas.microsoft.com/office/drawing/2014/main" id="{A8B75DD4-C131-5251-945B-2461E80094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27414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6" name="Ellipse 190">
                <a:extLst>
                  <a:ext uri="{FF2B5EF4-FFF2-40B4-BE49-F238E27FC236}">
                    <a16:creationId xmlns:a16="http://schemas.microsoft.com/office/drawing/2014/main" id="{F3CF9AC1-E309-713B-EFAD-EC00C3966F6E}"/>
                  </a:ext>
                </a:extLst>
              </p:cNvPr>
              <p:cNvSpPr/>
              <p:nvPr/>
            </p:nvSpPr>
            <p:spPr>
              <a:xfrm>
                <a:off x="9019916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7" name="Ellipse 191">
                <a:extLst>
                  <a:ext uri="{FF2B5EF4-FFF2-40B4-BE49-F238E27FC236}">
                    <a16:creationId xmlns:a16="http://schemas.microsoft.com/office/drawing/2014/main" id="{6828F066-AD40-1256-7C6A-24A2A59E5F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12418" y="4257694"/>
                <a:ext cx="68318" cy="6807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8" name="Ellipse 188">
                <a:extLst>
                  <a:ext uri="{FF2B5EF4-FFF2-40B4-BE49-F238E27FC236}">
                    <a16:creationId xmlns:a16="http://schemas.microsoft.com/office/drawing/2014/main" id="{1F4F20DD-2C8F-884F-C172-AB05E0AFEF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97418" y="4257694"/>
                <a:ext cx="68318" cy="680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C61E19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172" name="Grafik 3171" descr="Ein Bild, das Text, Screenshot, Reihe, parallel enthält.&#10;&#10;KI-generierte Inhalte können fehlerhaft sein.">
            <a:extLst>
              <a:ext uri="{FF2B5EF4-FFF2-40B4-BE49-F238E27FC236}">
                <a16:creationId xmlns:a16="http://schemas.microsoft.com/office/drawing/2014/main" id="{8B2C3013-F3C3-3848-7E01-7337A508C1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45663" y="3998738"/>
            <a:ext cx="1523403" cy="714551"/>
          </a:xfrm>
          <a:prstGeom prst="rect">
            <a:avLst/>
          </a:prstGeom>
        </p:spPr>
      </p:pic>
      <p:grpSp>
        <p:nvGrpSpPr>
          <p:cNvPr id="3195" name="Gruppieren 3194">
            <a:extLst>
              <a:ext uri="{FF2B5EF4-FFF2-40B4-BE49-F238E27FC236}">
                <a16:creationId xmlns:a16="http://schemas.microsoft.com/office/drawing/2014/main" id="{4884EB66-B13A-1710-F8DE-179C0948FF90}"/>
              </a:ext>
            </a:extLst>
          </p:cNvPr>
          <p:cNvGrpSpPr/>
          <p:nvPr/>
        </p:nvGrpSpPr>
        <p:grpSpPr>
          <a:xfrm>
            <a:off x="5498341" y="3600646"/>
            <a:ext cx="2364584" cy="1061844"/>
            <a:chOff x="6491221" y="3457018"/>
            <a:chExt cx="2364584" cy="1061844"/>
          </a:xfrm>
          <a:effectLst/>
        </p:grpSpPr>
        <p:pic>
          <p:nvPicPr>
            <p:cNvPr id="3175" name="Grafik 3174" descr="Ein Bild, das Text, Screenshot, Reihe, Schrift enthält.&#10;&#10;KI-generierte Inhalte können fehlerhaft sein.">
              <a:extLst>
                <a:ext uri="{FF2B5EF4-FFF2-40B4-BE49-F238E27FC236}">
                  <a16:creationId xmlns:a16="http://schemas.microsoft.com/office/drawing/2014/main" id="{EE9CA1CE-8634-B6A1-114F-A40622070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91221" y="3457018"/>
              <a:ext cx="1363807" cy="10618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194" name="Gruppieren 3193">
              <a:extLst>
                <a:ext uri="{FF2B5EF4-FFF2-40B4-BE49-F238E27FC236}">
                  <a16:creationId xmlns:a16="http://schemas.microsoft.com/office/drawing/2014/main" id="{5F66BD76-A4C1-4D17-A38F-114F18228F5D}"/>
                </a:ext>
              </a:extLst>
            </p:cNvPr>
            <p:cNvGrpSpPr/>
            <p:nvPr/>
          </p:nvGrpSpPr>
          <p:grpSpPr>
            <a:xfrm>
              <a:off x="7767905" y="3647367"/>
              <a:ext cx="1087900" cy="696117"/>
              <a:chOff x="7767905" y="3647367"/>
              <a:chExt cx="1087900" cy="696117"/>
            </a:xfrm>
          </p:grpSpPr>
          <p:pic>
            <p:nvPicPr>
              <p:cNvPr id="3177" name="Grafik 3176" descr="Lineal Silhouette">
                <a:extLst>
                  <a:ext uri="{FF2B5EF4-FFF2-40B4-BE49-F238E27FC236}">
                    <a16:creationId xmlns:a16="http://schemas.microsoft.com/office/drawing/2014/main" id="{EBF182FF-E6FB-9D06-CA36-E83565A25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 rot="18908439">
                <a:off x="7767905" y="3647367"/>
                <a:ext cx="696117" cy="696117"/>
              </a:xfrm>
              <a:prstGeom prst="rect">
                <a:avLst/>
              </a:prstGeom>
            </p:spPr>
          </p:pic>
          <p:grpSp>
            <p:nvGrpSpPr>
              <p:cNvPr id="3188" name="Gruppieren 3187">
                <a:extLst>
                  <a:ext uri="{FF2B5EF4-FFF2-40B4-BE49-F238E27FC236}">
                    <a16:creationId xmlns:a16="http://schemas.microsoft.com/office/drawing/2014/main" id="{86CD4471-1D8D-B354-2F6B-142918AF78D9}"/>
                  </a:ext>
                </a:extLst>
              </p:cNvPr>
              <p:cNvGrpSpPr/>
              <p:nvPr/>
            </p:nvGrpSpPr>
            <p:grpSpPr>
              <a:xfrm>
                <a:off x="7929715" y="3687097"/>
                <a:ext cx="926090" cy="639097"/>
                <a:chOff x="7929715" y="3687097"/>
                <a:chExt cx="926090" cy="639097"/>
              </a:xfrm>
            </p:grpSpPr>
            <p:cxnSp>
              <p:nvCxnSpPr>
                <p:cNvPr id="3179" name="Gerade Verbindung 3178">
                  <a:extLst>
                    <a:ext uri="{FF2B5EF4-FFF2-40B4-BE49-F238E27FC236}">
                      <a16:creationId xmlns:a16="http://schemas.microsoft.com/office/drawing/2014/main" id="{D868C236-B455-7034-E140-0199D1411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41111" y="3993698"/>
                  <a:ext cx="43261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182" name="Gerade Verbindung mit Pfeil 3181">
                  <a:extLst>
                    <a:ext uri="{FF2B5EF4-FFF2-40B4-BE49-F238E27FC236}">
                      <a16:creationId xmlns:a16="http://schemas.microsoft.com/office/drawing/2014/main" id="{55FDE45A-BC74-B99C-8E0D-23EBB831DB30}"/>
                    </a:ext>
                  </a:extLst>
                </p:cNvPr>
                <p:cNvCxnSpPr/>
                <p:nvPr/>
              </p:nvCxnSpPr>
              <p:spPr>
                <a:xfrm flipV="1">
                  <a:off x="7934632" y="3687097"/>
                  <a:ext cx="0" cy="2851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3" name="Gerade Verbindung mit Pfeil 3182">
                  <a:extLst>
                    <a:ext uri="{FF2B5EF4-FFF2-40B4-BE49-F238E27FC236}">
                      <a16:creationId xmlns:a16="http://schemas.microsoft.com/office/drawing/2014/main" id="{EE28A3AD-1DBB-E387-39B7-813B98AF9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29715" y="4007721"/>
                  <a:ext cx="4917" cy="318473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85" name="Textfeld 3184">
                  <a:extLst>
                    <a:ext uri="{FF2B5EF4-FFF2-40B4-BE49-F238E27FC236}">
                      <a16:creationId xmlns:a16="http://schemas.microsoft.com/office/drawing/2014/main" id="{0886B134-D5C1-4D39-43A4-B0F5CCA82E00}"/>
                    </a:ext>
                  </a:extLst>
                </p:cNvPr>
                <p:cNvSpPr txBox="1"/>
                <p:nvPr/>
              </p:nvSpPr>
              <p:spPr>
                <a:xfrm>
                  <a:off x="8239766" y="3730722"/>
                  <a:ext cx="616039" cy="276999"/>
                </a:xfrm>
                <a:prstGeom prst="rect">
                  <a:avLst/>
                </a:prstGeom>
                <a:noFill/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accent1"/>
                      </a:solidFill>
                      <a:cs typeface="Arial" pitchFamily="34" charset="0"/>
                    </a:rPr>
                    <a:t>higher</a:t>
                  </a:r>
                  <a:endParaRPr lang="en-US" altLang="ko-KR" sz="1200" dirty="0">
                    <a:solidFill>
                      <a:schemeClr val="accent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186" name="Textfeld 3185">
                  <a:extLst>
                    <a:ext uri="{FF2B5EF4-FFF2-40B4-BE49-F238E27FC236}">
                      <a16:creationId xmlns:a16="http://schemas.microsoft.com/office/drawing/2014/main" id="{3715A19C-DE23-59C4-BFED-C5DB139A0675}"/>
                    </a:ext>
                  </a:extLst>
                </p:cNvPr>
                <p:cNvSpPr txBox="1"/>
                <p:nvPr/>
              </p:nvSpPr>
              <p:spPr>
                <a:xfrm>
                  <a:off x="8239766" y="3971610"/>
                  <a:ext cx="616039" cy="276999"/>
                </a:xfrm>
                <a:prstGeom prst="rect">
                  <a:avLst/>
                </a:prstGeom>
                <a:noFill/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cs typeface="Arial" pitchFamily="34" charset="0"/>
                    </a:rPr>
                    <a:t>lower</a:t>
                  </a:r>
                  <a:endParaRPr lang="en-US" altLang="ko-KR" sz="1200" dirty="0">
                    <a:solidFill>
                      <a:schemeClr val="bg1">
                        <a:lumMod val="50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</p:grpSp>
      <p:sp>
        <p:nvSpPr>
          <p:cNvPr id="3199" name="Textfeld 3198">
            <a:extLst>
              <a:ext uri="{FF2B5EF4-FFF2-40B4-BE49-F238E27FC236}">
                <a16:creationId xmlns:a16="http://schemas.microsoft.com/office/drawing/2014/main" id="{64FFC0F6-67CD-C0E5-3C79-DBDC2FAABE71}"/>
              </a:ext>
            </a:extLst>
          </p:cNvPr>
          <p:cNvSpPr txBox="1"/>
          <p:nvPr/>
        </p:nvSpPr>
        <p:spPr>
          <a:xfrm>
            <a:off x="1931754" y="6386638"/>
            <a:ext cx="25228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noProof="0" dirty="0">
                <a:solidFill>
                  <a:schemeClr val="accent1"/>
                </a:solidFill>
              </a:rPr>
              <a:t>Bi-Feature formula-based Ranking</a:t>
            </a:r>
          </a:p>
        </p:txBody>
      </p:sp>
      <p:cxnSp>
        <p:nvCxnSpPr>
          <p:cNvPr id="3200" name="직선 연결선 678">
            <a:extLst>
              <a:ext uri="{FF2B5EF4-FFF2-40B4-BE49-F238E27FC236}">
                <a16:creationId xmlns:a16="http://schemas.microsoft.com/office/drawing/2014/main" id="{7AB765F7-0A9B-A57A-C46B-2DDDA03A8942}"/>
              </a:ext>
            </a:extLst>
          </p:cNvPr>
          <p:cNvCxnSpPr>
            <a:cxnSpLocks/>
          </p:cNvCxnSpPr>
          <p:nvPr/>
        </p:nvCxnSpPr>
        <p:spPr>
          <a:xfrm flipH="1">
            <a:off x="4530755" y="5254481"/>
            <a:ext cx="360031" cy="1218656"/>
          </a:xfrm>
          <a:prstGeom prst="line">
            <a:avLst/>
          </a:prstGeom>
          <a:ln>
            <a:solidFill>
              <a:srgbClr val="2B40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05" name="Pfeil nach rechts 3204">
            <a:extLst>
              <a:ext uri="{FF2B5EF4-FFF2-40B4-BE49-F238E27FC236}">
                <a16:creationId xmlns:a16="http://schemas.microsoft.com/office/drawing/2014/main" id="{5F698BC4-1E2B-BEE2-CEAD-56B4EF4A25B8}"/>
              </a:ext>
            </a:extLst>
          </p:cNvPr>
          <p:cNvSpPr/>
          <p:nvPr/>
        </p:nvSpPr>
        <p:spPr>
          <a:xfrm>
            <a:off x="6136085" y="6040659"/>
            <a:ext cx="257989" cy="2130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6" name="Textfeld 3205">
            <a:extLst>
              <a:ext uri="{FF2B5EF4-FFF2-40B4-BE49-F238E27FC236}">
                <a16:creationId xmlns:a16="http://schemas.microsoft.com/office/drawing/2014/main" id="{D8C360F6-38A4-018F-EADB-33AAFF29BDD9}"/>
              </a:ext>
            </a:extLst>
          </p:cNvPr>
          <p:cNvSpPr txBox="1"/>
          <p:nvPr/>
        </p:nvSpPr>
        <p:spPr>
          <a:xfrm>
            <a:off x="4803776" y="6386638"/>
            <a:ext cx="2774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noProof="0" dirty="0">
                <a:solidFill>
                  <a:schemeClr val="accent1"/>
                </a:solidFill>
              </a:rPr>
              <a:t>Multivariable embedding-based Ranking</a:t>
            </a:r>
          </a:p>
        </p:txBody>
      </p:sp>
      <p:sp>
        <p:nvSpPr>
          <p:cNvPr id="3208" name="Geschweifte Klammer rechts 3207">
            <a:extLst>
              <a:ext uri="{FF2B5EF4-FFF2-40B4-BE49-F238E27FC236}">
                <a16:creationId xmlns:a16="http://schemas.microsoft.com/office/drawing/2014/main" id="{D4BBCBB0-F8B3-2A7F-02D6-40B01C922773}"/>
              </a:ext>
            </a:extLst>
          </p:cNvPr>
          <p:cNvSpPr/>
          <p:nvPr/>
        </p:nvSpPr>
        <p:spPr>
          <a:xfrm>
            <a:off x="7655917" y="5385259"/>
            <a:ext cx="306751" cy="1105539"/>
          </a:xfrm>
          <a:prstGeom prst="rightBrace">
            <a:avLst>
              <a:gd name="adj1" fmla="val 62275"/>
              <a:gd name="adj2" fmla="val 50000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6" name="Rechteck 3215">
            <a:extLst>
              <a:ext uri="{FF2B5EF4-FFF2-40B4-BE49-F238E27FC236}">
                <a16:creationId xmlns:a16="http://schemas.microsoft.com/office/drawing/2014/main" id="{B021909C-80CB-69FB-10C6-22949657E1F9}"/>
              </a:ext>
            </a:extLst>
          </p:cNvPr>
          <p:cNvSpPr/>
          <p:nvPr/>
        </p:nvSpPr>
        <p:spPr>
          <a:xfrm flipV="1">
            <a:off x="1856511" y="3310675"/>
            <a:ext cx="8003125" cy="45719"/>
          </a:xfrm>
          <a:prstGeom prst="rect">
            <a:avLst/>
          </a:prstGeom>
          <a:solidFill>
            <a:schemeClr val="tx1"/>
          </a:solidFill>
          <a:ln w="28575">
            <a:noFill/>
          </a:ln>
          <a:effectLst>
            <a:outerShdw blurRad="50800" dist="38100" dir="2700000" algn="tl" rotWithShape="0">
              <a:schemeClr val="tx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7" name="Rechteck 3216">
            <a:extLst>
              <a:ext uri="{FF2B5EF4-FFF2-40B4-BE49-F238E27FC236}">
                <a16:creationId xmlns:a16="http://schemas.microsoft.com/office/drawing/2014/main" id="{E3010CB1-30E1-F175-1A93-4BC9283F42BB}"/>
              </a:ext>
            </a:extLst>
          </p:cNvPr>
          <p:cNvSpPr/>
          <p:nvPr/>
        </p:nvSpPr>
        <p:spPr>
          <a:xfrm flipV="1">
            <a:off x="1838788" y="5121751"/>
            <a:ext cx="8003125" cy="45719"/>
          </a:xfrm>
          <a:prstGeom prst="rect">
            <a:avLst/>
          </a:prstGeom>
          <a:solidFill>
            <a:schemeClr val="tx1"/>
          </a:solidFill>
          <a:ln w="28575">
            <a:noFill/>
          </a:ln>
          <a:effectLst>
            <a:outerShdw blurRad="50800" dist="38100" dir="2700000" algn="tl" rotWithShape="0">
              <a:schemeClr val="tx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34549A7-C0CB-681F-E2D9-EABE49217ADD}"/>
              </a:ext>
            </a:extLst>
          </p:cNvPr>
          <p:cNvSpPr txBox="1"/>
          <p:nvPr/>
        </p:nvSpPr>
        <p:spPr>
          <a:xfrm>
            <a:off x="1931754" y="2009643"/>
            <a:ext cx="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4DF52C-B070-07BD-A411-76236148CA11}"/>
              </a:ext>
            </a:extLst>
          </p:cNvPr>
          <p:cNvSpPr txBox="1"/>
          <p:nvPr/>
        </p:nvSpPr>
        <p:spPr>
          <a:xfrm>
            <a:off x="4874854" y="2007665"/>
            <a:ext cx="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AC715A4-B986-4D95-D9D5-A6D11FB34948}"/>
              </a:ext>
            </a:extLst>
          </p:cNvPr>
          <p:cNvSpPr txBox="1"/>
          <p:nvPr/>
        </p:nvSpPr>
        <p:spPr>
          <a:xfrm>
            <a:off x="7541555" y="2029371"/>
            <a:ext cx="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9F1B84-B6CB-10ED-8E06-2EBB2D4C6107}"/>
              </a:ext>
            </a:extLst>
          </p:cNvPr>
          <p:cNvSpPr txBox="1"/>
          <p:nvPr/>
        </p:nvSpPr>
        <p:spPr>
          <a:xfrm>
            <a:off x="1967711" y="3465200"/>
            <a:ext cx="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BFAAF77-12E2-6D26-825D-E7DBD1374086}"/>
              </a:ext>
            </a:extLst>
          </p:cNvPr>
          <p:cNvSpPr txBox="1"/>
          <p:nvPr/>
        </p:nvSpPr>
        <p:spPr>
          <a:xfrm>
            <a:off x="4529408" y="5137204"/>
            <a:ext cx="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1518718-CBB2-33F6-5BC6-0956E5B610BA}"/>
              </a:ext>
            </a:extLst>
          </p:cNvPr>
          <p:cNvSpPr txBox="1"/>
          <p:nvPr/>
        </p:nvSpPr>
        <p:spPr>
          <a:xfrm>
            <a:off x="4533431" y="3505080"/>
            <a:ext cx="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C3964CC-A2AB-E1DB-4033-5E4A6743AD25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23893" t="43305" r="26021" b="19851"/>
          <a:stretch/>
        </p:blipFill>
        <p:spPr>
          <a:xfrm>
            <a:off x="2469525" y="3395609"/>
            <a:ext cx="1414478" cy="40200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36B05286-734B-0B97-BEDF-F091AEE70C6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249530" y="3854879"/>
            <a:ext cx="1735548" cy="1222773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34A7FE8D-3406-F1B3-5377-2C4776491C7C}"/>
              </a:ext>
            </a:extLst>
          </p:cNvPr>
          <p:cNvSpPr txBox="1"/>
          <p:nvPr/>
        </p:nvSpPr>
        <p:spPr>
          <a:xfrm rot="16200000">
            <a:off x="1452034" y="2655273"/>
            <a:ext cx="971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FindTopes 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2D337C5-F996-B0F1-9A5D-BB0E1410BA46}"/>
              </a:ext>
            </a:extLst>
          </p:cNvPr>
          <p:cNvSpPr txBox="1"/>
          <p:nvPr/>
        </p:nvSpPr>
        <p:spPr>
          <a:xfrm rot="16200000">
            <a:off x="4330371" y="2593462"/>
            <a:ext cx="103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MutaTopes 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1FCEE02-A483-A54D-01AE-63C7DF08668F}"/>
              </a:ext>
            </a:extLst>
          </p:cNvPr>
          <p:cNvSpPr txBox="1"/>
          <p:nvPr/>
        </p:nvSpPr>
        <p:spPr>
          <a:xfrm rot="16200000">
            <a:off x="6929834" y="2590708"/>
            <a:ext cx="103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PrediTopes 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07D1416-2C4C-A2E5-D83E-641E10DF8B23}"/>
              </a:ext>
            </a:extLst>
          </p:cNvPr>
          <p:cNvSpPr txBox="1"/>
          <p:nvPr/>
        </p:nvSpPr>
        <p:spPr>
          <a:xfrm rot="16200000">
            <a:off x="4365877" y="4238118"/>
            <a:ext cx="103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AnnoTopes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B879AAD2-70BC-C3AE-D888-280D474E8CA4}"/>
              </a:ext>
            </a:extLst>
          </p:cNvPr>
          <p:cNvSpPr txBox="1"/>
          <p:nvPr/>
        </p:nvSpPr>
        <p:spPr>
          <a:xfrm rot="16200000">
            <a:off x="1505134" y="4195044"/>
            <a:ext cx="1034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/>
              <a:t>XScan</a:t>
            </a:r>
            <a:endParaRPr lang="en-US" sz="1400" b="1" i="1" dirty="0"/>
          </a:p>
        </p:txBody>
      </p:sp>
      <p:pic>
        <p:nvPicPr>
          <p:cNvPr id="3160" name="Grafik 3159" descr="Ein Bild, das Text, Diagramm, Rechteck, Reihe enthält.&#10;&#10;KI-generierte Inhalte können fehlerhaft sein.">
            <a:extLst>
              <a:ext uri="{FF2B5EF4-FFF2-40B4-BE49-F238E27FC236}">
                <a16:creationId xmlns:a16="http://schemas.microsoft.com/office/drawing/2014/main" id="{8C3AC5A0-C36D-8255-6251-534132C3C72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719015" y="2729208"/>
            <a:ext cx="870414" cy="386851"/>
          </a:xfrm>
          <a:prstGeom prst="rect">
            <a:avLst/>
          </a:prstGeom>
        </p:spPr>
      </p:pic>
      <p:grpSp>
        <p:nvGrpSpPr>
          <p:cNvPr id="3157" name="Gruppieren 3156">
            <a:extLst>
              <a:ext uri="{FF2B5EF4-FFF2-40B4-BE49-F238E27FC236}">
                <a16:creationId xmlns:a16="http://schemas.microsoft.com/office/drawing/2014/main" id="{026B5224-7F9E-66CD-ED10-B3E57EA5AB7B}"/>
              </a:ext>
            </a:extLst>
          </p:cNvPr>
          <p:cNvGrpSpPr/>
          <p:nvPr/>
        </p:nvGrpSpPr>
        <p:grpSpPr>
          <a:xfrm>
            <a:off x="7856705" y="2128539"/>
            <a:ext cx="247515" cy="543035"/>
            <a:chOff x="8471046" y="2068121"/>
            <a:chExt cx="377231" cy="737286"/>
          </a:xfrm>
        </p:grpSpPr>
        <p:grpSp>
          <p:nvGrpSpPr>
            <p:cNvPr id="3139" name="Gruppieren 3138">
              <a:extLst>
                <a:ext uri="{FF2B5EF4-FFF2-40B4-BE49-F238E27FC236}">
                  <a16:creationId xmlns:a16="http://schemas.microsoft.com/office/drawing/2014/main" id="{8EDB0C8D-29F5-48A5-C2A1-7EBB8DC95E86}"/>
                </a:ext>
              </a:extLst>
            </p:cNvPr>
            <p:cNvGrpSpPr/>
            <p:nvPr/>
          </p:nvGrpSpPr>
          <p:grpSpPr>
            <a:xfrm>
              <a:off x="8471046" y="2304605"/>
              <a:ext cx="377231" cy="500802"/>
              <a:chOff x="2883902" y="1247374"/>
              <a:chExt cx="464189" cy="574016"/>
            </a:xfrm>
          </p:grpSpPr>
          <p:sp>
            <p:nvSpPr>
              <p:cNvPr id="3140" name="Abgerundetes Rechteck 8">
                <a:extLst>
                  <a:ext uri="{FF2B5EF4-FFF2-40B4-BE49-F238E27FC236}">
                    <a16:creationId xmlns:a16="http://schemas.microsoft.com/office/drawing/2014/main" id="{72A0DA03-551C-67EE-5904-01E3FF22B14B}"/>
                  </a:ext>
                </a:extLst>
              </p:cNvPr>
              <p:cNvSpPr/>
              <p:nvPr/>
            </p:nvSpPr>
            <p:spPr>
              <a:xfrm>
                <a:off x="2883902" y="1247374"/>
                <a:ext cx="453945" cy="437012"/>
              </a:xfrm>
              <a:custGeom>
                <a:avLst/>
                <a:gdLst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535261 w 631658"/>
                  <a:gd name="connsiteY2" fmla="*/ 0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473117 w 631658"/>
                  <a:gd name="connsiteY2" fmla="*/ 159798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13920 h 1004850"/>
                  <a:gd name="connsiteX1" fmla="*/ 167418 w 631658"/>
                  <a:gd name="connsiteY1" fmla="*/ 77321 h 1004850"/>
                  <a:gd name="connsiteX2" fmla="*/ 473117 w 631658"/>
                  <a:gd name="connsiteY2" fmla="*/ 77321 h 1004850"/>
                  <a:gd name="connsiteX3" fmla="*/ 631658 w 631658"/>
                  <a:gd name="connsiteY3" fmla="*/ 13920 h 1004850"/>
                  <a:gd name="connsiteX4" fmla="*/ 631658 w 631658"/>
                  <a:gd name="connsiteY4" fmla="*/ 908453 h 1004850"/>
                  <a:gd name="connsiteX5" fmla="*/ 535261 w 631658"/>
                  <a:gd name="connsiteY5" fmla="*/ 1004850 h 1004850"/>
                  <a:gd name="connsiteX6" fmla="*/ 96397 w 631658"/>
                  <a:gd name="connsiteY6" fmla="*/ 1004850 h 1004850"/>
                  <a:gd name="connsiteX7" fmla="*/ 0 w 631658"/>
                  <a:gd name="connsiteY7" fmla="*/ 908453 h 1004850"/>
                  <a:gd name="connsiteX8" fmla="*/ 0 w 631658"/>
                  <a:gd name="connsiteY8" fmla="*/ 13920 h 10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1658" h="1004850">
                    <a:moveTo>
                      <a:pt x="0" y="13920"/>
                    </a:moveTo>
                    <a:cubicBezTo>
                      <a:pt x="0" y="-39319"/>
                      <a:pt x="114179" y="77321"/>
                      <a:pt x="167418" y="77321"/>
                    </a:cubicBezTo>
                    <a:lnTo>
                      <a:pt x="473117" y="77321"/>
                    </a:lnTo>
                    <a:cubicBezTo>
                      <a:pt x="526356" y="77321"/>
                      <a:pt x="631658" y="-39319"/>
                      <a:pt x="631658" y="13920"/>
                    </a:cubicBezTo>
                    <a:lnTo>
                      <a:pt x="631658" y="908453"/>
                    </a:lnTo>
                    <a:cubicBezTo>
                      <a:pt x="631658" y="961692"/>
                      <a:pt x="588500" y="1004850"/>
                      <a:pt x="535261" y="1004850"/>
                    </a:cubicBezTo>
                    <a:lnTo>
                      <a:pt x="96397" y="1004850"/>
                    </a:lnTo>
                    <a:cubicBezTo>
                      <a:pt x="43158" y="1004850"/>
                      <a:pt x="0" y="961692"/>
                      <a:pt x="0" y="908453"/>
                    </a:cubicBezTo>
                    <a:lnTo>
                      <a:pt x="0" y="139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1" name="Abgerundetes Rechteck 3140">
                <a:extLst>
                  <a:ext uri="{FF2B5EF4-FFF2-40B4-BE49-F238E27FC236}">
                    <a16:creationId xmlns:a16="http://schemas.microsoft.com/office/drawing/2014/main" id="{39407C60-F3A2-63FD-DE11-973595C035FE}"/>
                  </a:ext>
                </a:extLst>
              </p:cNvPr>
              <p:cNvSpPr/>
              <p:nvPr/>
            </p:nvSpPr>
            <p:spPr>
              <a:xfrm>
                <a:off x="3089716" y="1282996"/>
                <a:ext cx="25470" cy="40804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2" name="Abgerundetes Rechteck 3141">
                <a:extLst>
                  <a:ext uri="{FF2B5EF4-FFF2-40B4-BE49-F238E27FC236}">
                    <a16:creationId xmlns:a16="http://schemas.microsoft.com/office/drawing/2014/main" id="{9E264857-CA2B-1567-FC2E-BED4B60F8AAD}"/>
                  </a:ext>
                </a:extLst>
              </p:cNvPr>
              <p:cNvSpPr/>
              <p:nvPr/>
            </p:nvSpPr>
            <p:spPr>
              <a:xfrm rot="5400000">
                <a:off x="3210367" y="1355644"/>
                <a:ext cx="24590" cy="25085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3" name="Abgerundetes Rechteck 3142">
                <a:extLst>
                  <a:ext uri="{FF2B5EF4-FFF2-40B4-BE49-F238E27FC236}">
                    <a16:creationId xmlns:a16="http://schemas.microsoft.com/office/drawing/2014/main" id="{F6D32D38-7B64-50C3-576F-F8D99444505F}"/>
                  </a:ext>
                </a:extLst>
              </p:cNvPr>
              <p:cNvSpPr/>
              <p:nvPr/>
            </p:nvSpPr>
            <p:spPr>
              <a:xfrm>
                <a:off x="2962424" y="1673826"/>
                <a:ext cx="52821" cy="147564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148" name="Gruppieren 3147">
              <a:extLst>
                <a:ext uri="{FF2B5EF4-FFF2-40B4-BE49-F238E27FC236}">
                  <a16:creationId xmlns:a16="http://schemas.microsoft.com/office/drawing/2014/main" id="{0B4D576F-6F03-AB74-50B6-488F7ED4288A}"/>
                </a:ext>
              </a:extLst>
            </p:cNvPr>
            <p:cNvGrpSpPr/>
            <p:nvPr/>
          </p:nvGrpSpPr>
          <p:grpSpPr>
            <a:xfrm rot="18209551">
              <a:off x="8534336" y="2036892"/>
              <a:ext cx="248996" cy="311454"/>
              <a:chOff x="1889246" y="1080694"/>
              <a:chExt cx="629819" cy="708227"/>
            </a:xfrm>
          </p:grpSpPr>
          <p:sp>
            <p:nvSpPr>
              <p:cNvPr id="3149" name="Oval 3148">
                <a:extLst>
                  <a:ext uri="{FF2B5EF4-FFF2-40B4-BE49-F238E27FC236}">
                    <a16:creationId xmlns:a16="http://schemas.microsoft.com/office/drawing/2014/main" id="{D8AAA8FE-7202-002C-527C-44A1EFB3CF87}"/>
                  </a:ext>
                </a:extLst>
              </p:cNvPr>
              <p:cNvSpPr/>
              <p:nvPr/>
            </p:nvSpPr>
            <p:spPr>
              <a:xfrm>
                <a:off x="2362069" y="1522653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0" name="Oval 3149">
                <a:extLst>
                  <a:ext uri="{FF2B5EF4-FFF2-40B4-BE49-F238E27FC236}">
                    <a16:creationId xmlns:a16="http://schemas.microsoft.com/office/drawing/2014/main" id="{4A3E3BF7-E90E-7FCE-89A5-F7126144FC95}"/>
                  </a:ext>
                </a:extLst>
              </p:cNvPr>
              <p:cNvSpPr/>
              <p:nvPr/>
            </p:nvSpPr>
            <p:spPr>
              <a:xfrm>
                <a:off x="1966263" y="10806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1" name="Oval 3150">
                <a:extLst>
                  <a:ext uri="{FF2B5EF4-FFF2-40B4-BE49-F238E27FC236}">
                    <a16:creationId xmlns:a16="http://schemas.microsoft.com/office/drawing/2014/main" id="{C1B09ADF-C716-1BED-A378-92E2E0A1E562}"/>
                  </a:ext>
                </a:extLst>
              </p:cNvPr>
              <p:cNvSpPr/>
              <p:nvPr/>
            </p:nvSpPr>
            <p:spPr>
              <a:xfrm>
                <a:off x="1889246" y="1194950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2" name="Oval 3151">
                <a:extLst>
                  <a:ext uri="{FF2B5EF4-FFF2-40B4-BE49-F238E27FC236}">
                    <a16:creationId xmlns:a16="http://schemas.microsoft.com/office/drawing/2014/main" id="{270B1210-113F-DC5E-AD11-C43A45424FFE}"/>
                  </a:ext>
                </a:extLst>
              </p:cNvPr>
              <p:cNvSpPr/>
              <p:nvPr/>
            </p:nvSpPr>
            <p:spPr>
              <a:xfrm>
                <a:off x="1953656" y="13291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3" name="Oval 3152">
                <a:extLst>
                  <a:ext uri="{FF2B5EF4-FFF2-40B4-BE49-F238E27FC236}">
                    <a16:creationId xmlns:a16="http://schemas.microsoft.com/office/drawing/2014/main" id="{D0ABD32E-F0A2-2B72-196D-A00F23930808}"/>
                  </a:ext>
                </a:extLst>
              </p:cNvPr>
              <p:cNvSpPr/>
              <p:nvPr/>
            </p:nvSpPr>
            <p:spPr>
              <a:xfrm>
                <a:off x="2293366" y="1402846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4" name="Oval 3153">
                <a:extLst>
                  <a:ext uri="{FF2B5EF4-FFF2-40B4-BE49-F238E27FC236}">
                    <a16:creationId xmlns:a16="http://schemas.microsoft.com/office/drawing/2014/main" id="{DEA6E61F-1A22-3480-30C9-B1EF93860091}"/>
                  </a:ext>
                </a:extLst>
              </p:cNvPr>
              <p:cNvSpPr/>
              <p:nvPr/>
            </p:nvSpPr>
            <p:spPr>
              <a:xfrm>
                <a:off x="2122084" y="1399117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5" name="Oval 3154">
                <a:extLst>
                  <a:ext uri="{FF2B5EF4-FFF2-40B4-BE49-F238E27FC236}">
                    <a16:creationId xmlns:a16="http://schemas.microsoft.com/office/drawing/2014/main" id="{16888380-067B-6224-5B51-1973A71E2F74}"/>
                  </a:ext>
                </a:extLst>
              </p:cNvPr>
              <p:cNvSpPr/>
              <p:nvPr/>
            </p:nvSpPr>
            <p:spPr>
              <a:xfrm>
                <a:off x="2315904" y="1661600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158" name="Grafik 3157">
            <a:extLst>
              <a:ext uri="{FF2B5EF4-FFF2-40B4-BE49-F238E27FC236}">
                <a16:creationId xmlns:a16="http://schemas.microsoft.com/office/drawing/2014/main" id="{FAF4993C-0807-431F-CE0C-1AAFD220C56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34353" y="2084762"/>
            <a:ext cx="838311" cy="838311"/>
          </a:xfrm>
          <a:prstGeom prst="rect">
            <a:avLst/>
          </a:prstGeom>
        </p:spPr>
      </p:pic>
      <p:pic>
        <p:nvPicPr>
          <p:cNvPr id="11" name="Grafik 10" descr="Bayesian Analysis — An Introduction | by Yash Chaudhary | Medium">
            <a:extLst>
              <a:ext uri="{FF2B5EF4-FFF2-40B4-BE49-F238E27FC236}">
                <a16:creationId xmlns:a16="http://schemas.microsoft.com/office/drawing/2014/main" id="{9809D076-D683-61EC-BC60-E90906C2C0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822381" y="2567656"/>
            <a:ext cx="637873" cy="5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8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C1AE6-9FDE-99D1-AEF3-6AB1F752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52BBB-605D-4303-7186-811D17E3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4: mutation logic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D9E65F-7A8C-4F33-F1A9-0CB00780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20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BF4210-C7EF-6213-4BFB-D19F6F62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57971" y="3009468"/>
            <a:ext cx="5159615" cy="15341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1AC1E0A-923B-5C93-C782-AA9BBA36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63" y="1941393"/>
            <a:ext cx="7378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5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62BE7E0-61C9-363E-087E-547EEB79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631" cy="1311128"/>
          </a:xfrm>
        </p:spPr>
        <p:txBody>
          <a:bodyPr/>
          <a:lstStyle/>
          <a:p>
            <a:r>
              <a:rPr lang="en-US" dirty="0"/>
              <a:t>Figure 5: PrediTopes affinity vs.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704630-9DDC-3D26-08E8-77B56174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21</a:t>
            </a:fld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3324958-EAD6-9590-35B0-116D34AA7FA4}"/>
              </a:ext>
            </a:extLst>
          </p:cNvPr>
          <p:cNvGrpSpPr/>
          <p:nvPr/>
        </p:nvGrpSpPr>
        <p:grpSpPr>
          <a:xfrm>
            <a:off x="1308973" y="1454477"/>
            <a:ext cx="9574054" cy="4901873"/>
            <a:chOff x="2072342" y="1454477"/>
            <a:chExt cx="9574054" cy="4901873"/>
          </a:xfrm>
        </p:grpSpPr>
        <p:pic>
          <p:nvPicPr>
            <p:cNvPr id="13" name="Grafik 12" descr="Ein Bild, das Text, Reihe, Screenshot, Diagramm enthält.&#10;&#10;KI-generierte Inhalte können fehlerhaft sein.">
              <a:extLst>
                <a:ext uri="{FF2B5EF4-FFF2-40B4-BE49-F238E27FC236}">
                  <a16:creationId xmlns:a16="http://schemas.microsoft.com/office/drawing/2014/main" id="{C11EFD29-6395-284D-95D8-9451E89B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2342" y="2101215"/>
              <a:ext cx="9574054" cy="4255135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FFE1123-602A-AF9F-B054-FDD9E87B1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41" t="19394" r="28758" b="9283"/>
            <a:stretch>
              <a:fillRect/>
            </a:stretch>
          </p:blipFill>
          <p:spPr bwMode="auto">
            <a:xfrm>
              <a:off x="8443073" y="1454477"/>
              <a:ext cx="3203323" cy="2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35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49B8C-5AA8-05C2-1894-900302695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043C096-3BF4-E4C4-95BD-ADA57946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</p:spPr>
        <p:txBody>
          <a:bodyPr/>
          <a:lstStyle/>
          <a:p>
            <a:r>
              <a:rPr lang="en-US" dirty="0"/>
              <a:t>Figure 6: PrediTopes annotation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41C621-BA53-EB1F-3AAA-B9BF4960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22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390E768-5FD4-1533-C2E1-F04E059CC691}"/>
              </a:ext>
            </a:extLst>
          </p:cNvPr>
          <p:cNvGrpSpPr/>
          <p:nvPr/>
        </p:nvGrpSpPr>
        <p:grpSpPr>
          <a:xfrm>
            <a:off x="336604" y="1377578"/>
            <a:ext cx="11456861" cy="4832535"/>
            <a:chOff x="336604" y="1377578"/>
            <a:chExt cx="11456861" cy="4832535"/>
          </a:xfrm>
        </p:grpSpPr>
        <p:pic>
          <p:nvPicPr>
            <p:cNvPr id="7" name="Grafik 6" descr="Ein Bild, das Text, Reihe, Schrift, Diagramm enthält.&#10;&#10;KI-generierte Inhalte können fehlerhaft sein.">
              <a:extLst>
                <a:ext uri="{FF2B5EF4-FFF2-40B4-BE49-F238E27FC236}">
                  <a16:creationId xmlns:a16="http://schemas.microsoft.com/office/drawing/2014/main" id="{A1A31939-B16B-84FD-A72A-200C6DD3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604" y="1377578"/>
              <a:ext cx="6439910" cy="2146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C9BD62-0EFF-30FA-E7FF-1688A8418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555" y="1870080"/>
              <a:ext cx="6439910" cy="434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9C3F741-4B19-67E2-B60B-E31B5FCDD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3600" y="2807416"/>
              <a:ext cx="2662945" cy="2954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69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EE42B-784D-7B62-9EDE-A232A9B63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A18C3E5-3A7F-0595-79EC-2CBAB2C1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</p:spPr>
        <p:txBody>
          <a:bodyPr/>
          <a:lstStyle/>
          <a:p>
            <a:r>
              <a:rPr lang="en-US" dirty="0"/>
              <a:t>Figure 6: Bayesian prediction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3DBA71-980C-12E3-87B9-1F2EA422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23</a:t>
            </a:fld>
            <a:endParaRPr lang="de-DE"/>
          </a:p>
        </p:txBody>
      </p:sp>
      <p:pic>
        <p:nvPicPr>
          <p:cNvPr id="6" name="Grafik 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FB18950-DBE0-FCC8-3A7C-CE0F77C7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873"/>
            <a:ext cx="3886200" cy="4356100"/>
          </a:xfrm>
          <a:prstGeom prst="rect">
            <a:avLst/>
          </a:prstGeom>
        </p:spPr>
      </p:pic>
      <p:pic>
        <p:nvPicPr>
          <p:cNvPr id="11" name="Grafik 10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71CE4A0F-694C-D17E-3C53-E13642CF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15" y="1215483"/>
            <a:ext cx="4361985" cy="2617191"/>
          </a:xfrm>
          <a:prstGeom prst="rect">
            <a:avLst/>
          </a:prstGeom>
        </p:spPr>
      </p:pic>
      <p:pic>
        <p:nvPicPr>
          <p:cNvPr id="13" name="Grafik 1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68E471B-904A-E448-5722-C66AC62B3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03" y="4062607"/>
            <a:ext cx="3670610" cy="22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0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C5F9-BF9A-57A2-E4C1-BB3EDA63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7: bi-features score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2439217-F4D0-BAE5-EA76-1F0B52A16896}"/>
              </a:ext>
            </a:extLst>
          </p:cNvPr>
          <p:cNvGrpSpPr/>
          <p:nvPr/>
        </p:nvGrpSpPr>
        <p:grpSpPr>
          <a:xfrm>
            <a:off x="1001527" y="1630717"/>
            <a:ext cx="10505502" cy="3617420"/>
            <a:chOff x="1001527" y="1630717"/>
            <a:chExt cx="10505502" cy="3617420"/>
          </a:xfrm>
        </p:grpSpPr>
        <p:sp>
          <p:nvSpPr>
            <p:cNvPr id="5" name="Plus 4">
              <a:extLst>
                <a:ext uri="{FF2B5EF4-FFF2-40B4-BE49-F238E27FC236}">
                  <a16:creationId xmlns:a16="http://schemas.microsoft.com/office/drawing/2014/main" id="{27DEE49D-615D-D2FD-50FA-886F95F6CCD3}"/>
                </a:ext>
              </a:extLst>
            </p:cNvPr>
            <p:cNvSpPr/>
            <p:nvPr/>
          </p:nvSpPr>
          <p:spPr>
            <a:xfrm>
              <a:off x="4283940" y="2998079"/>
              <a:ext cx="590208" cy="469242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B97DE2EC-EA28-19B8-399C-964C33B8B1B1}"/>
                </a:ext>
              </a:extLst>
            </p:cNvPr>
            <p:cNvGrpSpPr/>
            <p:nvPr/>
          </p:nvGrpSpPr>
          <p:grpSpPr>
            <a:xfrm>
              <a:off x="1001527" y="2102988"/>
              <a:ext cx="3117068" cy="2259425"/>
              <a:chOff x="1001527" y="2102988"/>
              <a:chExt cx="3117068" cy="2259425"/>
            </a:xfrm>
          </p:grpSpPr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37BE235-AE86-2939-B517-BAC7930D8542}"/>
                  </a:ext>
                </a:extLst>
              </p:cNvPr>
              <p:cNvSpPr txBox="1"/>
              <p:nvPr/>
            </p:nvSpPr>
            <p:spPr>
              <a:xfrm>
                <a:off x="1963161" y="2102988"/>
                <a:ext cx="1193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Affinity</a:t>
                </a:r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2F348FFB-0712-8E80-6BE2-1FC792F23852}"/>
                  </a:ext>
                </a:extLst>
              </p:cNvPr>
              <p:cNvGrpSpPr/>
              <p:nvPr/>
            </p:nvGrpSpPr>
            <p:grpSpPr>
              <a:xfrm>
                <a:off x="1001527" y="2340933"/>
                <a:ext cx="3117068" cy="1549400"/>
                <a:chOff x="1001527" y="2330300"/>
                <a:chExt cx="3117068" cy="1549400"/>
              </a:xfrm>
            </p:grpSpPr>
            <p:pic>
              <p:nvPicPr>
                <p:cNvPr id="10" name="Grafik 9" descr="Signal mit einfarbiger Füllung">
                  <a:extLst>
                    <a:ext uri="{FF2B5EF4-FFF2-40B4-BE49-F238E27FC236}">
                      <a16:creationId xmlns:a16="http://schemas.microsoft.com/office/drawing/2014/main" id="{FE6CDE05-4E3A-48F9-1ACA-C3D7CAED5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146918" y="2330300"/>
                  <a:ext cx="1549400" cy="1549400"/>
                </a:xfrm>
                <a:prstGeom prst="rect">
                  <a:avLst/>
                </a:prstGeom>
              </p:spPr>
            </p:pic>
            <p:cxnSp>
              <p:nvCxnSpPr>
                <p:cNvPr id="11" name="Gerade Verbindung 10">
                  <a:extLst>
                    <a:ext uri="{FF2B5EF4-FFF2-40B4-BE49-F238E27FC236}">
                      <a16:creationId xmlns:a16="http://schemas.microsoft.com/office/drawing/2014/main" id="{50E7F314-8953-6BC0-7DE2-C751F5F52A69}"/>
                    </a:ext>
                  </a:extLst>
                </p:cNvPr>
                <p:cNvCxnSpPr/>
                <p:nvPr/>
              </p:nvCxnSpPr>
              <p:spPr>
                <a:xfrm>
                  <a:off x="1321418" y="2794672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11">
                  <a:extLst>
                    <a:ext uri="{FF2B5EF4-FFF2-40B4-BE49-F238E27FC236}">
                      <a16:creationId xmlns:a16="http://schemas.microsoft.com/office/drawing/2014/main" id="{1C400622-1FE9-8072-4C99-A42320169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418" y="3089299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3A5393D1-2047-921B-EBAA-61D4E55156E9}"/>
                    </a:ext>
                  </a:extLst>
                </p:cNvPr>
                <p:cNvSpPr txBox="1"/>
                <p:nvPr/>
              </p:nvSpPr>
              <p:spPr>
                <a:xfrm>
                  <a:off x="3214055" y="2550315"/>
                  <a:ext cx="9045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0 - 50</a:t>
                  </a:r>
                  <a:r>
                    <a:rPr lang="en-US" sz="1400" baseline="-25000" dirty="0"/>
                    <a:t>nM</a:t>
                  </a:r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D0E5866C-899B-CCF4-9F60-56C8E3835F26}"/>
                    </a:ext>
                  </a:extLst>
                </p:cNvPr>
                <p:cNvSpPr txBox="1"/>
                <p:nvPr/>
              </p:nvSpPr>
              <p:spPr>
                <a:xfrm>
                  <a:off x="1191578" y="2550315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High affinity</a:t>
                  </a:r>
                </a:p>
              </p:txBody>
            </p: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142989AD-B7C0-33E4-6C59-09D21B686D87}"/>
                    </a:ext>
                  </a:extLst>
                </p:cNvPr>
                <p:cNvSpPr txBox="1"/>
                <p:nvPr/>
              </p:nvSpPr>
              <p:spPr>
                <a:xfrm>
                  <a:off x="1191578" y="2846070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Med affinity</a:t>
                  </a:r>
                </a:p>
              </p:txBody>
            </p: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360B64-B562-F92F-6F39-6FAFF7E52178}"/>
                    </a:ext>
                  </a:extLst>
                </p:cNvPr>
                <p:cNvSpPr txBox="1"/>
                <p:nvPr/>
              </p:nvSpPr>
              <p:spPr>
                <a:xfrm>
                  <a:off x="1191578" y="3144225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Low affinity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633A31CA-041B-724D-90D9-32B86710BCEE}"/>
                    </a:ext>
                  </a:extLst>
                </p:cNvPr>
                <p:cNvSpPr txBox="1"/>
                <p:nvPr/>
              </p:nvSpPr>
              <p:spPr>
                <a:xfrm>
                  <a:off x="1001527" y="3413306"/>
                  <a:ext cx="13838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Random affinity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08D9087-0E9E-EE3B-0FC6-9FA5B7A1DA11}"/>
                    </a:ext>
                  </a:extLst>
                </p:cNvPr>
                <p:cNvSpPr txBox="1"/>
                <p:nvPr/>
              </p:nvSpPr>
              <p:spPr>
                <a:xfrm>
                  <a:off x="3044251" y="2846070"/>
                  <a:ext cx="10743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50 - 500</a:t>
                  </a:r>
                  <a:r>
                    <a:rPr lang="en-US" sz="1400" baseline="-25000" dirty="0"/>
                    <a:t>nM</a:t>
                  </a:r>
                </a:p>
              </p:txBody>
            </p:sp>
            <p:cxnSp>
              <p:nvCxnSpPr>
                <p:cNvPr id="19" name="Gerade Verbindung 18">
                  <a:extLst>
                    <a:ext uri="{FF2B5EF4-FFF2-40B4-BE49-F238E27FC236}">
                      <a16:creationId xmlns:a16="http://schemas.microsoft.com/office/drawing/2014/main" id="{FB944060-676C-E877-CF27-A30F57000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07" y="3386926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818557-F188-F6EA-7063-57CDA8754253}"/>
                    </a:ext>
                  </a:extLst>
                </p:cNvPr>
                <p:cNvSpPr txBox="1"/>
                <p:nvPr/>
              </p:nvSpPr>
              <p:spPr>
                <a:xfrm>
                  <a:off x="3190707" y="3143970"/>
                  <a:ext cx="9278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500 - 5k</a:t>
                  </a:r>
                  <a:r>
                    <a:rPr lang="en-US" sz="1400" baseline="-25000" dirty="0"/>
                    <a:t>nM</a:t>
                  </a:r>
                </a:p>
              </p:txBody>
            </p:sp>
          </p:grp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CD3D8D-3DBA-824D-656B-52257DEEA65E}"/>
                  </a:ext>
                </a:extLst>
              </p:cNvPr>
              <p:cNvSpPr txBox="1"/>
              <p:nvPr/>
            </p:nvSpPr>
            <p:spPr>
              <a:xfrm>
                <a:off x="1424605" y="3839193"/>
                <a:ext cx="2270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Maintaining biological meaning</a:t>
                </a: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88801F5-1546-9B88-4120-C6F70E585148}"/>
                </a:ext>
              </a:extLst>
            </p:cNvPr>
            <p:cNvGrpSpPr/>
            <p:nvPr/>
          </p:nvGrpSpPr>
          <p:grpSpPr>
            <a:xfrm>
              <a:off x="4986329" y="2198413"/>
              <a:ext cx="3150606" cy="2068574"/>
              <a:chOff x="5020427" y="2293839"/>
              <a:chExt cx="3150606" cy="2068574"/>
            </a:xfrm>
          </p:grpSpPr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477B172C-F37B-B1E9-85C4-48E0C6401ACF}"/>
                  </a:ext>
                </a:extLst>
              </p:cNvPr>
              <p:cNvGrpSpPr/>
              <p:nvPr/>
            </p:nvGrpSpPr>
            <p:grpSpPr>
              <a:xfrm>
                <a:off x="5020427" y="2671339"/>
                <a:ext cx="3150606" cy="1163431"/>
                <a:chOff x="5020427" y="2671339"/>
                <a:chExt cx="3150606" cy="1163431"/>
              </a:xfrm>
            </p:grpSpPr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477FF79-57DD-1B9B-C97A-91D4597BBD6D}"/>
                    </a:ext>
                  </a:extLst>
                </p:cNvPr>
                <p:cNvSpPr txBox="1"/>
                <p:nvPr/>
              </p:nvSpPr>
              <p:spPr>
                <a:xfrm>
                  <a:off x="5020427" y="2819107"/>
                  <a:ext cx="165649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/>
                    <a:t>KVAELVHFL     |0| 44</a:t>
                  </a:r>
                </a:p>
                <a:p>
                  <a:r>
                    <a:rPr lang="en-US" sz="1200" noProof="0" dirty="0">
                      <a:effectLst/>
                    </a:rPr>
                    <a:t>KMAELVHFL    |1| 41</a:t>
                  </a:r>
                </a:p>
                <a:p>
                  <a:r>
                    <a:rPr lang="de-DE" sz="1200" dirty="0"/>
                    <a:t>KMAECAHFH</a:t>
                  </a:r>
                  <a:r>
                    <a:rPr lang="en-US" sz="1200" noProof="0" dirty="0">
                      <a:effectLst/>
                    </a:rPr>
                    <a:t>  |4| 25</a:t>
                  </a:r>
                </a:p>
                <a:p>
                  <a:r>
                    <a:rPr lang="de-DE" sz="1200" dirty="0"/>
                    <a:t>KMAEEVGKL</a:t>
                  </a:r>
                  <a:r>
                    <a:rPr lang="en-US" sz="1200" dirty="0"/>
                    <a:t>   |4| 15</a:t>
                  </a:r>
                </a:p>
                <a:p>
                  <a:r>
                    <a:rPr lang="en-US" sz="1200" dirty="0"/>
                    <a:t>…</a:t>
                  </a:r>
                </a:p>
              </p:txBody>
            </p:sp>
            <p:grpSp>
              <p:nvGrpSpPr>
                <p:cNvPr id="26" name="Gruppieren 25">
                  <a:extLst>
                    <a:ext uri="{FF2B5EF4-FFF2-40B4-BE49-F238E27FC236}">
                      <a16:creationId xmlns:a16="http://schemas.microsoft.com/office/drawing/2014/main" id="{8376B4B0-40BF-60B4-B62A-7DBE2DB6D4AD}"/>
                    </a:ext>
                  </a:extLst>
                </p:cNvPr>
                <p:cNvGrpSpPr/>
                <p:nvPr/>
              </p:nvGrpSpPr>
              <p:grpSpPr>
                <a:xfrm>
                  <a:off x="6513081" y="2671339"/>
                  <a:ext cx="1657952" cy="1099633"/>
                  <a:chOff x="5799573" y="2968291"/>
                  <a:chExt cx="1657952" cy="1099633"/>
                </a:xfrm>
              </p:grpSpPr>
              <p:pic>
                <p:nvPicPr>
                  <p:cNvPr id="27" name="Grafik 26" descr="Ein Bild, das Diagramm, Text, Screenshot enthält.&#10;&#10;Automatisch generierte Beschreibung">
                    <a:extLst>
                      <a:ext uri="{FF2B5EF4-FFF2-40B4-BE49-F238E27FC236}">
                        <a16:creationId xmlns:a16="http://schemas.microsoft.com/office/drawing/2014/main" id="{C7F218BA-906A-4AED-E2EE-475C244E45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99573" y="3120276"/>
                    <a:ext cx="1448703" cy="947648"/>
                  </a:xfrm>
                  <a:prstGeom prst="rect">
                    <a:avLst/>
                  </a:prstGeom>
                </p:spPr>
              </p:pic>
              <p:sp>
                <p:nvSpPr>
                  <p:cNvPr id="28" name="Dreieck 27">
                    <a:extLst>
                      <a:ext uri="{FF2B5EF4-FFF2-40B4-BE49-F238E27FC236}">
                        <a16:creationId xmlns:a16="http://schemas.microsoft.com/office/drawing/2014/main" id="{55A8D266-30AF-E625-3203-3F97DFAB22F0}"/>
                      </a:ext>
                    </a:extLst>
                  </p:cNvPr>
                  <p:cNvSpPr/>
                  <p:nvPr/>
                </p:nvSpPr>
                <p:spPr>
                  <a:xfrm rot="1924953">
                    <a:off x="6290968" y="2968291"/>
                    <a:ext cx="1166557" cy="675754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0AD64B8-85A7-9707-5725-4316005B1002}"/>
                  </a:ext>
                </a:extLst>
              </p:cNvPr>
              <p:cNvSpPr txBox="1"/>
              <p:nvPr/>
            </p:nvSpPr>
            <p:spPr>
              <a:xfrm>
                <a:off x="5998830" y="2293839"/>
                <a:ext cx="1193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Similarity 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F2F17B4-3C38-643D-C52B-BC9EA3A4A84D}"/>
                  </a:ext>
                </a:extLst>
              </p:cNvPr>
              <p:cNvSpPr txBox="1"/>
              <p:nvPr/>
            </p:nvSpPr>
            <p:spPr>
              <a:xfrm>
                <a:off x="5460274" y="3839193"/>
                <a:ext cx="2270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noProof="0" dirty="0"/>
                  <a:t>Indirectly reflects biochemical properties</a:t>
                </a:r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4B67BBA-9D9F-BB6C-1FDB-93F8B78B8846}"/>
                </a:ext>
              </a:extLst>
            </p:cNvPr>
            <p:cNvSpPr txBox="1"/>
            <p:nvPr/>
          </p:nvSpPr>
          <p:spPr>
            <a:xfrm>
              <a:off x="9057538" y="1630717"/>
              <a:ext cx="194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Kmean</a:t>
              </a:r>
              <a:r>
                <a:rPr lang="en-US" dirty="0"/>
                <a:t> clustering 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0C94B7B-48B8-F4F1-F32B-ADE2AB3DD808}"/>
                </a:ext>
              </a:extLst>
            </p:cNvPr>
            <p:cNvSpPr txBox="1"/>
            <p:nvPr/>
          </p:nvSpPr>
          <p:spPr>
            <a:xfrm>
              <a:off x="8556741" y="3316676"/>
              <a:ext cx="2950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noProof="0" dirty="0"/>
                <a:t>Supervised machine learning</a:t>
              </a:r>
            </a:p>
          </p:txBody>
        </p:sp>
        <p:sp>
          <p:nvSpPr>
            <p:cNvPr id="33" name="Geschweifte Klammer rechts 32">
              <a:extLst>
                <a:ext uri="{FF2B5EF4-FFF2-40B4-BE49-F238E27FC236}">
                  <a16:creationId xmlns:a16="http://schemas.microsoft.com/office/drawing/2014/main" id="{C6954ECB-60B0-7700-3375-20A54EE696C5}"/>
                </a:ext>
              </a:extLst>
            </p:cNvPr>
            <p:cNvSpPr/>
            <p:nvPr/>
          </p:nvSpPr>
          <p:spPr>
            <a:xfrm>
              <a:off x="8052509" y="2720625"/>
              <a:ext cx="385029" cy="1024150"/>
            </a:xfrm>
            <a:prstGeom prst="rightBrace">
              <a:avLst>
                <a:gd name="adj1" fmla="val 37145"/>
                <a:gd name="adj2" fmla="val 50000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68EE5371-61B4-2E19-3B53-B72564EF0C7D}"/>
                </a:ext>
              </a:extLst>
            </p:cNvPr>
            <p:cNvGrpSpPr/>
            <p:nvPr/>
          </p:nvGrpSpPr>
          <p:grpSpPr>
            <a:xfrm>
              <a:off x="8741416" y="2163016"/>
              <a:ext cx="2580939" cy="1071062"/>
              <a:chOff x="8772861" y="2768131"/>
              <a:chExt cx="2580939" cy="1071062"/>
            </a:xfrm>
          </p:grpSpPr>
          <p:pic>
            <p:nvPicPr>
              <p:cNvPr id="47" name="Grafik 46" descr="Ein Bild, das Text, Schrift, Reihe, Diagramm enthält.&#10;&#10;KI-generierte Inhalte können fehlerhaft sein.">
                <a:extLst>
                  <a:ext uri="{FF2B5EF4-FFF2-40B4-BE49-F238E27FC236}">
                    <a16:creationId xmlns:a16="http://schemas.microsoft.com/office/drawing/2014/main" id="{735A40E3-D084-D76C-99A0-C603C4698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356" t="11652" r="19459" b="21205"/>
              <a:stretch>
                <a:fillRect/>
              </a:stretch>
            </p:blipFill>
            <p:spPr>
              <a:xfrm>
                <a:off x="8772861" y="2768131"/>
                <a:ext cx="2580939" cy="1071062"/>
              </a:xfrm>
              <a:prstGeom prst="rect">
                <a:avLst/>
              </a:prstGeom>
            </p:spPr>
          </p:pic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5ADC0A2E-AF15-0514-8FAC-BFFFC1F72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3800" y="2771468"/>
                <a:ext cx="0" cy="83273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DCD4011-4F73-122D-6244-C7372165E102}"/>
                  </a:ext>
                </a:extLst>
              </p:cNvPr>
              <p:cNvSpPr/>
              <p:nvPr/>
            </p:nvSpPr>
            <p:spPr>
              <a:xfrm rot="21188035">
                <a:off x="9214082" y="2856703"/>
                <a:ext cx="1942265" cy="4504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1808ED9-78E3-63FE-FC00-2464A41D827C}"/>
                  </a:ext>
                </a:extLst>
              </p:cNvPr>
              <p:cNvSpPr/>
              <p:nvPr/>
            </p:nvSpPr>
            <p:spPr>
              <a:xfrm rot="1560808">
                <a:off x="9185404" y="2814119"/>
                <a:ext cx="183676" cy="478069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EF45546-8BEF-4A45-38B5-54600F86CC31}"/>
                  </a:ext>
                </a:extLst>
              </p:cNvPr>
              <p:cNvSpPr/>
              <p:nvPr/>
            </p:nvSpPr>
            <p:spPr>
              <a:xfrm rot="21441241">
                <a:off x="9095593" y="2803631"/>
                <a:ext cx="169368" cy="2517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A579681-DE70-D61C-5491-62727DE16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1" t="18015" r="22564" b="6103"/>
            <a:stretch>
              <a:fillRect/>
            </a:stretch>
          </p:blipFill>
          <p:spPr bwMode="auto">
            <a:xfrm>
              <a:off x="9210388" y="3839193"/>
              <a:ext cx="1642994" cy="1408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915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672EA-DE42-5DBB-9186-197873FB1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B70A5BE-077D-74DC-B9D8-B01B078F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0327" cy="1089529"/>
          </a:xfrm>
        </p:spPr>
        <p:txBody>
          <a:bodyPr/>
          <a:lstStyle/>
          <a:p>
            <a:r>
              <a:rPr lang="en-US" sz="3600" dirty="0"/>
              <a:t>Biophysical properties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4C9496E-1533-762F-9FBA-CDDDB7BA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25</a:t>
            </a:fld>
            <a:endParaRPr lang="de-DE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2F2DE6D-652E-9246-9246-F2C057F6B7B0}"/>
              </a:ext>
            </a:extLst>
          </p:cNvPr>
          <p:cNvGraphicFramePr>
            <a:graphicFrameLocks noGrp="1"/>
          </p:cNvGraphicFramePr>
          <p:nvPr/>
        </p:nvGraphicFramePr>
        <p:xfrm>
          <a:off x="651476" y="1600838"/>
          <a:ext cx="459185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928">
                  <a:extLst>
                    <a:ext uri="{9D8B030D-6E8A-4147-A177-3AD203B41FA5}">
                      <a16:colId xmlns:a16="http://schemas.microsoft.com/office/drawing/2014/main" val="153572128"/>
                    </a:ext>
                  </a:extLst>
                </a:gridCol>
                <a:gridCol w="2295928">
                  <a:extLst>
                    <a:ext uri="{9D8B030D-6E8A-4147-A177-3AD203B41FA5}">
                      <a16:colId xmlns:a16="http://schemas.microsoft.com/office/drawing/2014/main" val="214655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90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Aromaticity - affinity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51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Gravy* - affinity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 on the allele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16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MW* -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57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Flexibility* – immune resp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Yet to come!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50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Isoelectric* - affinity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121"/>
                  </a:ext>
                </a:extLst>
              </a:tr>
            </a:tbl>
          </a:graphicData>
        </a:graphic>
      </p:graphicFrame>
      <p:pic>
        <p:nvPicPr>
          <p:cNvPr id="2049" name="Picture 1">
            <a:extLst>
              <a:ext uri="{FF2B5EF4-FFF2-40B4-BE49-F238E27FC236}">
                <a16:creationId xmlns:a16="http://schemas.microsoft.com/office/drawing/2014/main" id="{B9DAE98E-5734-F365-7B90-B60DDA2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27" y="121162"/>
            <a:ext cx="6615677" cy="66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33F13475-A862-656E-BDCE-DF3A5461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9"/>
          <a:stretch/>
        </p:blipFill>
        <p:spPr>
          <a:xfrm>
            <a:off x="2649845" y="4607922"/>
            <a:ext cx="2488712" cy="1789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F533401-044F-AFE2-79E3-62AF6AB92AD5}"/>
              </a:ext>
            </a:extLst>
          </p:cNvPr>
          <p:cNvSpPr txBox="1"/>
          <p:nvPr/>
        </p:nvSpPr>
        <p:spPr>
          <a:xfrm>
            <a:off x="651476" y="4101747"/>
            <a:ext cx="1967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 Compared to the target</a:t>
            </a:r>
          </a:p>
        </p:txBody>
      </p:sp>
      <p:pic>
        <p:nvPicPr>
          <p:cNvPr id="16" name="Grafik 15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A6ADC78D-7043-26A7-9674-3BA1575B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33" y="4607922"/>
            <a:ext cx="2488712" cy="178839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BCCCEEE-DDCD-4E02-38B0-459AB49B6C4E}"/>
              </a:ext>
            </a:extLst>
          </p:cNvPr>
          <p:cNvSpPr/>
          <p:nvPr/>
        </p:nvSpPr>
        <p:spPr>
          <a:xfrm rot="19880790">
            <a:off x="7707784" y="3742029"/>
            <a:ext cx="533400" cy="10291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0B261B-909F-9E63-00D5-87B5B0F30571}"/>
              </a:ext>
            </a:extLst>
          </p:cNvPr>
          <p:cNvSpPr/>
          <p:nvPr/>
        </p:nvSpPr>
        <p:spPr>
          <a:xfrm rot="19216331">
            <a:off x="9538827" y="4672789"/>
            <a:ext cx="533400" cy="10291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95EFC23-1FD6-C2F2-0C1E-BD87D30728CA}"/>
              </a:ext>
            </a:extLst>
          </p:cNvPr>
          <p:cNvSpPr/>
          <p:nvPr/>
        </p:nvSpPr>
        <p:spPr>
          <a:xfrm>
            <a:off x="6595533" y="73017"/>
            <a:ext cx="5448671" cy="1026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516B41-2E83-07E9-49B5-81153E6EDE2D}"/>
              </a:ext>
            </a:extLst>
          </p:cNvPr>
          <p:cNvSpPr/>
          <p:nvPr/>
        </p:nvSpPr>
        <p:spPr>
          <a:xfrm>
            <a:off x="7510933" y="1099143"/>
            <a:ext cx="4681068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B5F1610-D0A7-53D5-C2FC-6C058869DBDB}"/>
              </a:ext>
            </a:extLst>
          </p:cNvPr>
          <p:cNvSpPr/>
          <p:nvPr/>
        </p:nvSpPr>
        <p:spPr>
          <a:xfrm>
            <a:off x="8444095" y="1810817"/>
            <a:ext cx="3747906" cy="112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797047F-37D6-D01D-A0DF-2BB030B59DEF}"/>
              </a:ext>
            </a:extLst>
          </p:cNvPr>
          <p:cNvSpPr/>
          <p:nvPr/>
        </p:nvSpPr>
        <p:spPr>
          <a:xfrm>
            <a:off x="9351975" y="2947618"/>
            <a:ext cx="2840026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1C93F53-DE1F-3CE7-C7BF-806C81F0765A}"/>
              </a:ext>
            </a:extLst>
          </p:cNvPr>
          <p:cNvSpPr/>
          <p:nvPr/>
        </p:nvSpPr>
        <p:spPr>
          <a:xfrm>
            <a:off x="10231449" y="3858101"/>
            <a:ext cx="1960552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AD3AC1D-D751-8224-BFAD-CE67A5D60C77}"/>
              </a:ext>
            </a:extLst>
          </p:cNvPr>
          <p:cNvSpPr/>
          <p:nvPr/>
        </p:nvSpPr>
        <p:spPr>
          <a:xfrm>
            <a:off x="10231449" y="4730056"/>
            <a:ext cx="1960551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64782C2-09DB-F72B-C925-8B764F42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properties – clustering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CD4625-1225-27B9-3236-0D4368CC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26</a:t>
            </a:fld>
            <a:endParaRPr lang="de-DE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6DE10C8-682C-E883-5B45-757A871C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7" y="1868445"/>
            <a:ext cx="5282536" cy="35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0ADC9E3-7F2E-AC32-BDF4-0E089AEB8E37}"/>
              </a:ext>
            </a:extLst>
          </p:cNvPr>
          <p:cNvSpPr txBox="1"/>
          <p:nvPr/>
        </p:nvSpPr>
        <p:spPr>
          <a:xfrm>
            <a:off x="1313725" y="7159867"/>
            <a:ext cx="10040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✔  </a:t>
            </a:r>
            <a:r>
              <a:rPr lang="en-US" noProof="0" dirty="0"/>
              <a:t>Affects solubility, protein interactions, &amp; stability in biological fluids</a:t>
            </a:r>
          </a:p>
          <a:p>
            <a:r>
              <a:rPr lang="en-US" dirty="0"/>
              <a:t>✔ </a:t>
            </a:r>
            <a:r>
              <a:rPr lang="en-US" dirty="0" err="1"/>
              <a:t>pI</a:t>
            </a:r>
            <a:r>
              <a:rPr lang="en-US" dirty="0"/>
              <a:t> affects peptide charge, which in turn influences HLA binding affinity.</a:t>
            </a:r>
            <a:br>
              <a:rPr lang="en-US" dirty="0"/>
            </a:br>
            <a:r>
              <a:rPr lang="en-US" dirty="0"/>
              <a:t>✔ Charge complementarity between peptide and HLA binding pockets plays a role in binding stability.</a:t>
            </a:r>
            <a:br>
              <a:rPr lang="en-US" dirty="0"/>
            </a:br>
            <a:r>
              <a:rPr lang="en-US" dirty="0"/>
              <a:t>✔ TCR recognition may be affected by solvent-exposed charged residues, impacting immune activation.</a:t>
            </a:r>
            <a:endParaRPr lang="en-US" noProof="0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22A3B73F-D471-020F-25EB-7F6BA064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5320"/>
            <a:ext cx="5752618" cy="39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922C123-6905-289C-8C2B-52E952E4D0BB}"/>
              </a:ext>
            </a:extLst>
          </p:cNvPr>
          <p:cNvSpPr txBox="1"/>
          <p:nvPr/>
        </p:nvSpPr>
        <p:spPr>
          <a:xfrm>
            <a:off x="6862045" y="5918503"/>
            <a:ext cx="40702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/>
              <a:t>PCA 2 - Clusters 3: Silhouette Score = 0.510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779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D239F-51BC-EBAC-C8AA-83B986275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C5EAF-B868-4C69-E2E2-3B06668C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8: multi-features score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9B459A73-F400-EFBC-E55E-999E6A4E6DA5}"/>
              </a:ext>
            </a:extLst>
          </p:cNvPr>
          <p:cNvGrpSpPr/>
          <p:nvPr/>
        </p:nvGrpSpPr>
        <p:grpSpPr>
          <a:xfrm>
            <a:off x="474724" y="1478573"/>
            <a:ext cx="11494501" cy="4458070"/>
            <a:chOff x="474724" y="1478573"/>
            <a:chExt cx="11494501" cy="445807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E00DD23-6454-FBB4-37AB-BE4FB35BE4AE}"/>
                </a:ext>
              </a:extLst>
            </p:cNvPr>
            <p:cNvSpPr/>
            <p:nvPr/>
          </p:nvSpPr>
          <p:spPr>
            <a:xfrm>
              <a:off x="474724" y="1478573"/>
              <a:ext cx="208788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Multiple feature</a:t>
              </a: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8102AD0-8413-FCC7-02B0-60025D6E8EB1}"/>
                </a:ext>
              </a:extLst>
            </p:cNvPr>
            <p:cNvGrpSpPr/>
            <p:nvPr/>
          </p:nvGrpSpPr>
          <p:grpSpPr>
            <a:xfrm>
              <a:off x="636089" y="2225159"/>
              <a:ext cx="1765151" cy="1868217"/>
              <a:chOff x="988807" y="2011680"/>
              <a:chExt cx="1765151" cy="1868217"/>
            </a:xfrm>
          </p:grpSpPr>
          <p:sp>
            <p:nvSpPr>
              <p:cNvPr id="4" name="Abgerundetes Rechteck 3">
                <a:extLst>
                  <a:ext uri="{FF2B5EF4-FFF2-40B4-BE49-F238E27FC236}">
                    <a16:creationId xmlns:a16="http://schemas.microsoft.com/office/drawing/2014/main" id="{77FC997A-9BE8-2E53-6154-E7F55137F95D}"/>
                  </a:ext>
                </a:extLst>
              </p:cNvPr>
              <p:cNvSpPr/>
              <p:nvPr/>
            </p:nvSpPr>
            <p:spPr>
              <a:xfrm>
                <a:off x="988807" y="201168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Affinity to HLA</a:t>
                </a:r>
              </a:p>
            </p:txBody>
          </p:sp>
          <p:sp>
            <p:nvSpPr>
              <p:cNvPr id="5" name="Abgerundetes Rechteck 4">
                <a:extLst>
                  <a:ext uri="{FF2B5EF4-FFF2-40B4-BE49-F238E27FC236}">
                    <a16:creationId xmlns:a16="http://schemas.microsoft.com/office/drawing/2014/main" id="{AF6DA2FC-6C42-84D6-BC4F-9AB0F4006518}"/>
                  </a:ext>
                </a:extLst>
              </p:cNvPr>
              <p:cNvSpPr/>
              <p:nvPr/>
            </p:nvSpPr>
            <p:spPr>
              <a:xfrm>
                <a:off x="988807" y="2398953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BLOSUM similarity</a:t>
                </a:r>
              </a:p>
            </p:txBody>
          </p:sp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C907968A-226B-EEC4-9742-C3816597A4BA}"/>
                  </a:ext>
                </a:extLst>
              </p:cNvPr>
              <p:cNvSpPr/>
              <p:nvPr/>
            </p:nvSpPr>
            <p:spPr>
              <a:xfrm>
                <a:off x="988807" y="280236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Stability score</a:t>
                </a:r>
              </a:p>
            </p:txBody>
          </p:sp>
          <p:sp>
            <p:nvSpPr>
              <p:cNvPr id="7" name="Abgerundetes Rechteck 6">
                <a:extLst>
                  <a:ext uri="{FF2B5EF4-FFF2-40B4-BE49-F238E27FC236}">
                    <a16:creationId xmlns:a16="http://schemas.microsoft.com/office/drawing/2014/main" id="{E9952DCD-6FE8-1221-4B31-D37F13EF72D9}"/>
                  </a:ext>
                </a:extLst>
              </p:cNvPr>
              <p:cNvSpPr/>
              <p:nvPr/>
            </p:nvSpPr>
            <p:spPr>
              <a:xfrm>
                <a:off x="988807" y="318964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Immunogenicity </a:t>
                </a:r>
              </a:p>
            </p:txBody>
          </p:sp>
          <p:sp>
            <p:nvSpPr>
              <p:cNvPr id="8" name="Abgerundetes Rechteck 7">
                <a:extLst>
                  <a:ext uri="{FF2B5EF4-FFF2-40B4-BE49-F238E27FC236}">
                    <a16:creationId xmlns:a16="http://schemas.microsoft.com/office/drawing/2014/main" id="{124C6CC1-2D3B-353E-9727-8633830AEBD6}"/>
                  </a:ext>
                </a:extLst>
              </p:cNvPr>
              <p:cNvSpPr/>
              <p:nvPr/>
            </p:nvSpPr>
            <p:spPr>
              <a:xfrm>
                <a:off x="988807" y="3576927"/>
                <a:ext cx="1765151" cy="30297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.. (n features)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7D0974D-846A-E641-2ED6-888A9ABA6D26}"/>
                    </a:ext>
                  </a:extLst>
                </p:cNvPr>
                <p:cNvSpPr txBox="1"/>
                <p:nvPr/>
              </p:nvSpPr>
              <p:spPr>
                <a:xfrm>
                  <a:off x="910857" y="4328369"/>
                  <a:ext cx="12156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7D0974D-846A-E641-2ED6-888A9ABA6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857" y="4328369"/>
                  <a:ext cx="1215614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60E1B49B-D7C1-DBC5-7847-F3E16544FA5F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1518664" y="4093376"/>
              <a:ext cx="1" cy="234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12B56771-B7F4-F971-5903-5634155614C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518664" y="4666923"/>
              <a:ext cx="1" cy="23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00B779B4-7C9B-B10D-10E4-DDBF6AC956A7}"/>
                </a:ext>
              </a:extLst>
            </p:cNvPr>
            <p:cNvGrpSpPr/>
            <p:nvPr/>
          </p:nvGrpSpPr>
          <p:grpSpPr>
            <a:xfrm>
              <a:off x="636089" y="4901915"/>
              <a:ext cx="1765151" cy="815664"/>
              <a:chOff x="999565" y="4901915"/>
              <a:chExt cx="1765151" cy="815664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097ED7DA-612C-8EFE-00A2-886FE12229BA}"/>
                  </a:ext>
                </a:extLst>
              </p:cNvPr>
              <p:cNvSpPr/>
              <p:nvPr/>
            </p:nvSpPr>
            <p:spPr>
              <a:xfrm>
                <a:off x="999565" y="4901915"/>
                <a:ext cx="1765151" cy="762623"/>
              </a:xfrm>
              <a:prstGeom prst="rect">
                <a:avLst/>
              </a:prstGeom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609343F1-A150-0B6D-02FD-332ACA626F3B}"/>
                  </a:ext>
                </a:extLst>
              </p:cNvPr>
              <p:cNvGrpSpPr/>
              <p:nvPr/>
            </p:nvGrpSpPr>
            <p:grpSpPr>
              <a:xfrm>
                <a:off x="1178663" y="4982822"/>
                <a:ext cx="1406954" cy="234366"/>
                <a:chOff x="1212464" y="4950328"/>
                <a:chExt cx="1208630" cy="20527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83F5F05-772F-6884-27EE-81AA4C5CFAD1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3CD30F1-44F0-25C6-AB54-0D818782A821}"/>
                    </a:ext>
                  </a:extLst>
                </p:cNvPr>
                <p:cNvSpPr/>
                <p:nvPr/>
              </p:nvSpPr>
              <p:spPr>
                <a:xfrm>
                  <a:off x="1439947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A70E600-85A7-940C-3BD8-E90DB7D9DA33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E86B588-67D1-A0F4-B30E-37E5C821CE54}"/>
                    </a:ext>
                  </a:extLst>
                </p:cNvPr>
                <p:cNvSpPr/>
                <p:nvPr/>
              </p:nvSpPr>
              <p:spPr>
                <a:xfrm>
                  <a:off x="189491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bgerundetes Rechteck 21">
                  <a:extLst>
                    <a:ext uri="{FF2B5EF4-FFF2-40B4-BE49-F238E27FC236}">
                      <a16:creationId xmlns:a16="http://schemas.microsoft.com/office/drawing/2014/main" id="{34D56F23-BA13-11E5-C772-E092A3CE7184}"/>
                    </a:ext>
                  </a:extLst>
                </p:cNvPr>
                <p:cNvSpPr/>
                <p:nvPr/>
              </p:nvSpPr>
              <p:spPr>
                <a:xfrm>
                  <a:off x="2122395" y="4950328"/>
                  <a:ext cx="298699" cy="20527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0D875485-D05D-C328-5C28-520B7F7BC071}"/>
                  </a:ext>
                </a:extLst>
              </p:cNvPr>
              <p:cNvGrpSpPr/>
              <p:nvPr/>
            </p:nvGrpSpPr>
            <p:grpSpPr>
              <a:xfrm>
                <a:off x="1177887" y="5168842"/>
                <a:ext cx="1406954" cy="234366"/>
                <a:chOff x="1212464" y="4950328"/>
                <a:chExt cx="1208630" cy="205273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71214E6-4BBF-A248-940E-22CC6FEF96A2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B912BB-3C10-2F76-051D-88EA21F78838}"/>
                    </a:ext>
                  </a:extLst>
                </p:cNvPr>
                <p:cNvSpPr/>
                <p:nvPr/>
              </p:nvSpPr>
              <p:spPr>
                <a:xfrm>
                  <a:off x="1439947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3F5FD95-2E4C-E143-F472-A61C236E2DB8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6254A11-6412-FAB3-F183-D1FEA93D70A1}"/>
                    </a:ext>
                  </a:extLst>
                </p:cNvPr>
                <p:cNvSpPr/>
                <p:nvPr/>
              </p:nvSpPr>
              <p:spPr>
                <a:xfrm>
                  <a:off x="189491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Abgerundetes Rechteck 29">
                  <a:extLst>
                    <a:ext uri="{FF2B5EF4-FFF2-40B4-BE49-F238E27FC236}">
                      <a16:creationId xmlns:a16="http://schemas.microsoft.com/office/drawing/2014/main" id="{60FD9463-8513-9E13-FAEF-696E31C77AA4}"/>
                    </a:ext>
                  </a:extLst>
                </p:cNvPr>
                <p:cNvSpPr/>
                <p:nvPr/>
              </p:nvSpPr>
              <p:spPr>
                <a:xfrm>
                  <a:off x="2122395" y="4950328"/>
                  <a:ext cx="298699" cy="20527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  <p:sp>
            <p:nvSpPr>
              <p:cNvPr id="31" name="Abgerundetes Rechteck 30">
                <a:extLst>
                  <a:ext uri="{FF2B5EF4-FFF2-40B4-BE49-F238E27FC236}">
                    <a16:creationId xmlns:a16="http://schemas.microsoft.com/office/drawing/2014/main" id="{096058ED-04A4-14A8-5AE2-28FA31270C55}"/>
                  </a:ext>
                </a:extLst>
              </p:cNvPr>
              <p:cNvSpPr/>
              <p:nvPr/>
            </p:nvSpPr>
            <p:spPr>
              <a:xfrm rot="5400000">
                <a:off x="1669977" y="5426540"/>
                <a:ext cx="347712" cy="23436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</a:p>
            </p:txBody>
          </p:sp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0030B025-B76A-A384-B383-F2E7DDB7A864}"/>
                </a:ext>
              </a:extLst>
            </p:cNvPr>
            <p:cNvGrpSpPr/>
            <p:nvPr/>
          </p:nvGrpSpPr>
          <p:grpSpPr>
            <a:xfrm>
              <a:off x="2478632" y="3480116"/>
              <a:ext cx="1029398" cy="382513"/>
              <a:chOff x="2578646" y="3407893"/>
              <a:chExt cx="1029398" cy="382513"/>
            </a:xfrm>
          </p:grpSpPr>
          <p:cxnSp>
            <p:nvCxnSpPr>
              <p:cNvPr id="33" name="Gerade Verbindung mit Pfeil 32">
                <a:extLst>
                  <a:ext uri="{FF2B5EF4-FFF2-40B4-BE49-F238E27FC236}">
                    <a16:creationId xmlns:a16="http://schemas.microsoft.com/office/drawing/2014/main" id="{AFBECA29-6807-FF23-7899-1A365355E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576" y="379040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754575F-77F5-6DAF-8A16-3D60A41E5AAE}"/>
                  </a:ext>
                </a:extLst>
              </p:cNvPr>
              <p:cNvSpPr txBox="1"/>
              <p:nvPr/>
            </p:nvSpPr>
            <p:spPr>
              <a:xfrm>
                <a:off x="2578646" y="3407893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Normalize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544AC1C-19D1-32E9-434E-6F3AB2A60004}"/>
                    </a:ext>
                  </a:extLst>
                </p:cNvPr>
                <p:cNvSpPr/>
                <p:nvPr/>
              </p:nvSpPr>
              <p:spPr>
                <a:xfrm>
                  <a:off x="3577819" y="2029788"/>
                  <a:ext cx="1603203" cy="5056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544AC1C-19D1-32E9-434E-6F3AB2A600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7819" y="2029788"/>
                  <a:ext cx="1603203" cy="505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FA2271AA-D898-E79E-C95D-E2CAE85CE3C6}"/>
                    </a:ext>
                  </a:extLst>
                </p:cNvPr>
                <p:cNvSpPr/>
                <p:nvPr/>
              </p:nvSpPr>
              <p:spPr>
                <a:xfrm>
                  <a:off x="5991994" y="2029792"/>
                  <a:ext cx="1324024" cy="5056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FA2271AA-D898-E79E-C95D-E2CAE85CE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94" y="2029792"/>
                  <a:ext cx="1324024" cy="505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A2D64004-FED2-037C-A5B1-39B46FD90614}"/>
                </a:ext>
              </a:extLst>
            </p:cNvPr>
            <p:cNvGrpSpPr/>
            <p:nvPr/>
          </p:nvGrpSpPr>
          <p:grpSpPr>
            <a:xfrm>
              <a:off x="3617694" y="2529858"/>
              <a:ext cx="1523452" cy="1693079"/>
              <a:chOff x="4303061" y="2123052"/>
              <a:chExt cx="1523452" cy="1693079"/>
            </a:xfrm>
          </p:grpSpPr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EC2A992C-B29C-E359-9A52-6B9E8571FE4B}"/>
                  </a:ext>
                </a:extLst>
              </p:cNvPr>
              <p:cNvGrpSpPr/>
              <p:nvPr/>
            </p:nvGrpSpPr>
            <p:grpSpPr>
              <a:xfrm>
                <a:off x="4303061" y="2123052"/>
                <a:ext cx="1523452" cy="1693079"/>
                <a:chOff x="4303061" y="2123052"/>
                <a:chExt cx="1523452" cy="1693079"/>
              </a:xfrm>
            </p:grpSpPr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AF89D5C-53C8-C337-5074-4A8AEFF1F49E}"/>
                    </a:ext>
                  </a:extLst>
                </p:cNvPr>
                <p:cNvSpPr/>
                <p:nvPr/>
              </p:nvSpPr>
              <p:spPr>
                <a:xfrm>
                  <a:off x="4303061" y="2123053"/>
                  <a:ext cx="1523452" cy="1693078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Gerade Verbindung 40">
                  <a:extLst>
                    <a:ext uri="{FF2B5EF4-FFF2-40B4-BE49-F238E27FC236}">
                      <a16:creationId xmlns:a16="http://schemas.microsoft.com/office/drawing/2014/main" id="{62627F58-F4C9-042F-1BEC-74D61B3C46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5286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 Verbindung 42">
                  <a:extLst>
                    <a:ext uri="{FF2B5EF4-FFF2-40B4-BE49-F238E27FC236}">
                      <a16:creationId xmlns:a16="http://schemas.microsoft.com/office/drawing/2014/main" id="{FFDED0A1-9FBA-5C20-24DB-8367ADAD5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1737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43">
                  <a:extLst>
                    <a:ext uri="{FF2B5EF4-FFF2-40B4-BE49-F238E27FC236}">
                      <a16:creationId xmlns:a16="http://schemas.microsoft.com/office/drawing/2014/main" id="{321074AC-977A-C692-A408-33F0C6CC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0795" y="2123053"/>
                  <a:ext cx="0" cy="1693078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 Verbindung 44">
                  <a:extLst>
                    <a:ext uri="{FF2B5EF4-FFF2-40B4-BE49-F238E27FC236}">
                      <a16:creationId xmlns:a16="http://schemas.microsoft.com/office/drawing/2014/main" id="{3D695B6E-06A9-3BE2-3268-EAD573836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4640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FAB86362-8521-3664-A0CE-8953A8637026}"/>
                  </a:ext>
                </a:extLst>
              </p:cNvPr>
              <p:cNvGrpSpPr/>
              <p:nvPr/>
            </p:nvGrpSpPr>
            <p:grpSpPr>
              <a:xfrm>
                <a:off x="4395609" y="2163055"/>
                <a:ext cx="1362348" cy="234366"/>
                <a:chOff x="1212464" y="4950328"/>
                <a:chExt cx="1170312" cy="205273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3F13D5C-03F1-1C0E-6DD0-BD18B4EAD329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CE6262C-4972-6229-D516-32D9D4D05479}"/>
                    </a:ext>
                  </a:extLst>
                </p:cNvPr>
                <p:cNvSpPr/>
                <p:nvPr/>
              </p:nvSpPr>
              <p:spPr>
                <a:xfrm>
                  <a:off x="1444735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CC8BF6A-BF84-995D-F0C1-7515AE399E8F}"/>
                    </a:ext>
                  </a:extLst>
                </p:cNvPr>
                <p:cNvSpPr/>
                <p:nvPr/>
              </p:nvSpPr>
              <p:spPr>
                <a:xfrm>
                  <a:off x="1677010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840BF52-C3E5-A248-9B3B-DED484B871A6}"/>
                    </a:ext>
                  </a:extLst>
                </p:cNvPr>
                <p:cNvSpPr/>
                <p:nvPr/>
              </p:nvSpPr>
              <p:spPr>
                <a:xfrm>
                  <a:off x="1899700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Abgerundetes Rechteck 52">
                  <a:extLst>
                    <a:ext uri="{FF2B5EF4-FFF2-40B4-BE49-F238E27FC236}">
                      <a16:creationId xmlns:a16="http://schemas.microsoft.com/office/drawing/2014/main" id="{42204D14-63E0-283B-166A-092BA98002CD}"/>
                    </a:ext>
                  </a:extLst>
                </p:cNvPr>
                <p:cNvSpPr/>
                <p:nvPr/>
              </p:nvSpPr>
              <p:spPr>
                <a:xfrm>
                  <a:off x="2084077" y="4950328"/>
                  <a:ext cx="298699" cy="20527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FAB4113A-B645-DD79-9591-B5C75D2898A9}"/>
                </a:ext>
              </a:extLst>
            </p:cNvPr>
            <p:cNvGrpSpPr/>
            <p:nvPr/>
          </p:nvGrpSpPr>
          <p:grpSpPr>
            <a:xfrm>
              <a:off x="6281233" y="2529859"/>
              <a:ext cx="745546" cy="1693076"/>
              <a:chOff x="6650340" y="2123053"/>
              <a:chExt cx="745546" cy="1693076"/>
            </a:xfrm>
          </p:grpSpPr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83E30827-F08B-75C9-C13D-B19448C5D084}"/>
                  </a:ext>
                </a:extLst>
              </p:cNvPr>
              <p:cNvSpPr/>
              <p:nvPr/>
            </p:nvSpPr>
            <p:spPr>
              <a:xfrm>
                <a:off x="6650340" y="2123053"/>
                <a:ext cx="745546" cy="1693076"/>
              </a:xfrm>
              <a:prstGeom prst="rect">
                <a:avLst/>
              </a:prstGeom>
              <a:ln>
                <a:solidFill>
                  <a:srgbClr val="A25DBB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0F3A202D-ADA2-FBBF-7CA1-54D91A752624}"/>
                  </a:ext>
                </a:extLst>
              </p:cNvPr>
              <p:cNvGrpSpPr/>
              <p:nvPr/>
            </p:nvGrpSpPr>
            <p:grpSpPr>
              <a:xfrm>
                <a:off x="6716125" y="2203413"/>
                <a:ext cx="631996" cy="234366"/>
                <a:chOff x="1667431" y="4950328"/>
                <a:chExt cx="542912" cy="20527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FF39FF5-4DC4-2417-B482-7A843E651BE4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  <a:solidFill>
                  <a:srgbClr val="A25DBB"/>
                </a:solidFill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2E9CEC3-7BE0-060E-2108-7A78512AD539}"/>
                    </a:ext>
                  </a:extLst>
                </p:cNvPr>
                <p:cNvSpPr/>
                <p:nvPr/>
              </p:nvSpPr>
              <p:spPr>
                <a:xfrm>
                  <a:off x="1789538" y="4999176"/>
                  <a:ext cx="90991" cy="107576"/>
                </a:xfrm>
                <a:prstGeom prst="ellipse">
                  <a:avLst/>
                </a:prstGeom>
                <a:solidFill>
                  <a:srgbClr val="A25DBB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bgerundetes Rechteck 61">
                  <a:extLst>
                    <a:ext uri="{FF2B5EF4-FFF2-40B4-BE49-F238E27FC236}">
                      <a16:creationId xmlns:a16="http://schemas.microsoft.com/office/drawing/2014/main" id="{AE802A55-7016-BB6F-69E4-DE76BA4BFAA0}"/>
                    </a:ext>
                  </a:extLst>
                </p:cNvPr>
                <p:cNvSpPr/>
                <p:nvPr/>
              </p:nvSpPr>
              <p:spPr>
                <a:xfrm>
                  <a:off x="1911644" y="4950328"/>
                  <a:ext cx="298699" cy="20527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…</a:t>
                  </a:r>
                </a:p>
              </p:txBody>
            </p:sp>
          </p:grpSp>
        </p:grp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784BEBDB-0BB3-D020-DBC5-1E5EC6AF50EE}"/>
                </a:ext>
              </a:extLst>
            </p:cNvPr>
            <p:cNvSpPr/>
            <p:nvPr/>
          </p:nvSpPr>
          <p:spPr>
            <a:xfrm>
              <a:off x="4205268" y="1478573"/>
              <a:ext cx="243795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Dimension reduction</a:t>
              </a:r>
            </a:p>
          </p:txBody>
        </p:sp>
        <p:sp>
          <p:nvSpPr>
            <p:cNvPr id="80" name="Pfeil nach rechts 79">
              <a:extLst>
                <a:ext uri="{FF2B5EF4-FFF2-40B4-BE49-F238E27FC236}">
                  <a16:creationId xmlns:a16="http://schemas.microsoft.com/office/drawing/2014/main" id="{2C764C71-1EB2-6EB1-877F-4218F02D5743}"/>
                </a:ext>
              </a:extLst>
            </p:cNvPr>
            <p:cNvSpPr/>
            <p:nvPr/>
          </p:nvSpPr>
          <p:spPr>
            <a:xfrm>
              <a:off x="5410068" y="3015480"/>
              <a:ext cx="675841" cy="268598"/>
            </a:xfrm>
            <a:prstGeom prst="rightArrow">
              <a:avLst>
                <a:gd name="adj1" fmla="val 15956"/>
                <a:gd name="adj2" fmla="val 172556"/>
              </a:avLst>
            </a:prstGeom>
            <a:solidFill>
              <a:srgbClr val="A25DBB"/>
            </a:solidFill>
            <a:ln>
              <a:solidFill>
                <a:srgbClr val="A25DBB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bgerundetes Rechteck 80">
              <a:extLst>
                <a:ext uri="{FF2B5EF4-FFF2-40B4-BE49-F238E27FC236}">
                  <a16:creationId xmlns:a16="http://schemas.microsoft.com/office/drawing/2014/main" id="{36156829-BE7C-992F-FFD5-007E795CA8F9}"/>
                </a:ext>
              </a:extLst>
            </p:cNvPr>
            <p:cNvSpPr/>
            <p:nvPr/>
          </p:nvSpPr>
          <p:spPr>
            <a:xfrm>
              <a:off x="5129070" y="2658402"/>
              <a:ext cx="1142858" cy="3029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rgbClr val="7030A0"/>
                  </a:solidFill>
                </a:rPr>
                <a:t>PCA / t-SNE / UMAP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Abgerundetes Rechteck 81">
                  <a:extLst>
                    <a:ext uri="{FF2B5EF4-FFF2-40B4-BE49-F238E27FC236}">
                      <a16:creationId xmlns:a16="http://schemas.microsoft.com/office/drawing/2014/main" id="{C0DA0CE8-769B-3260-BAAD-558861170FA1}"/>
                    </a:ext>
                  </a:extLst>
                </p:cNvPr>
                <p:cNvSpPr/>
                <p:nvPr/>
              </p:nvSpPr>
              <p:spPr>
                <a:xfrm>
                  <a:off x="5176207" y="3338186"/>
                  <a:ext cx="1082629" cy="30297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000" dirty="0">
                      <a:solidFill>
                        <a:srgbClr val="7030A0"/>
                      </a:solidFill>
                    </a:rPr>
                    <a:t>Z </a:t>
                  </a:r>
                  <a14:m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Abgerundetes Rechteck 81">
                  <a:extLst>
                    <a:ext uri="{FF2B5EF4-FFF2-40B4-BE49-F238E27FC236}">
                      <a16:creationId xmlns:a16="http://schemas.microsoft.com/office/drawing/2014/main" id="{C0DA0CE8-769B-3260-BAAD-558861170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207" y="3338186"/>
                  <a:ext cx="1082629" cy="302970"/>
                </a:xfrm>
                <a:prstGeom prst="round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bgerundetes Rechteck 82">
              <a:extLst>
                <a:ext uri="{FF2B5EF4-FFF2-40B4-BE49-F238E27FC236}">
                  <a16:creationId xmlns:a16="http://schemas.microsoft.com/office/drawing/2014/main" id="{AE25D407-D4D1-19F9-7B0A-9944D220DDE3}"/>
                </a:ext>
              </a:extLst>
            </p:cNvPr>
            <p:cNvSpPr/>
            <p:nvPr/>
          </p:nvSpPr>
          <p:spPr>
            <a:xfrm>
              <a:off x="3617694" y="4263454"/>
              <a:ext cx="1523452" cy="4098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High-dimensional (many features)</a:t>
              </a:r>
            </a:p>
          </p:txBody>
        </p:sp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2A59BA15-B75D-5D71-2644-7D88DCFA3851}"/>
                </a:ext>
              </a:extLst>
            </p:cNvPr>
            <p:cNvSpPr/>
            <p:nvPr/>
          </p:nvSpPr>
          <p:spPr>
            <a:xfrm>
              <a:off x="5881491" y="4263454"/>
              <a:ext cx="1544419" cy="4098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Low-dimensional (k &lt; n)</a:t>
              </a:r>
            </a:p>
          </p:txBody>
        </p:sp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DF62A6EF-2011-31E6-475B-545AD7630A2C}"/>
                </a:ext>
              </a:extLst>
            </p:cNvPr>
            <p:cNvSpPr/>
            <p:nvPr/>
          </p:nvSpPr>
          <p:spPr>
            <a:xfrm>
              <a:off x="4238882" y="4959453"/>
              <a:ext cx="2923234" cy="9771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Methods: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PCA: linear projection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t-SNE: non-linear embedding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UMAP: Topology preserving </a:t>
              </a:r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2723932D-AA67-5880-9269-3F49163EFF7A}"/>
                </a:ext>
              </a:extLst>
            </p:cNvPr>
            <p:cNvGrpSpPr/>
            <p:nvPr/>
          </p:nvGrpSpPr>
          <p:grpSpPr>
            <a:xfrm>
              <a:off x="7055355" y="3490669"/>
              <a:ext cx="1029398" cy="361406"/>
              <a:chOff x="7198231" y="3429000"/>
              <a:chExt cx="1029398" cy="361406"/>
            </a:xfrm>
          </p:grpSpPr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48E6F5F0-4928-FAAA-9F0B-744E128FC1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161" y="379040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A3610A66-305B-8DC5-425B-315B8E99A95B}"/>
                  </a:ext>
                </a:extLst>
              </p:cNvPr>
              <p:cNvSpPr txBox="1"/>
              <p:nvPr/>
            </p:nvSpPr>
            <p:spPr>
              <a:xfrm>
                <a:off x="7198231" y="3429000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Cluster  </a:t>
                </a:r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958A7C1B-EFDB-CCD6-932A-69DEA28D08D5}"/>
                </a:ext>
              </a:extLst>
            </p:cNvPr>
            <p:cNvGrpSpPr/>
            <p:nvPr/>
          </p:nvGrpSpPr>
          <p:grpSpPr>
            <a:xfrm>
              <a:off x="9149127" y="3490669"/>
              <a:ext cx="1029398" cy="361406"/>
              <a:chOff x="9820650" y="3489960"/>
              <a:chExt cx="1029398" cy="361406"/>
            </a:xfrm>
          </p:grpSpPr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F45AB7A6-E5C7-1CD6-280E-CB06F92A3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8372" y="385136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E0C15C3-5436-2B02-52A4-66114341644D}"/>
                  </a:ext>
                </a:extLst>
              </p:cNvPr>
              <p:cNvSpPr txBox="1"/>
              <p:nvPr/>
            </p:nvSpPr>
            <p:spPr>
              <a:xfrm>
                <a:off x="9820650" y="3489960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Rank  </a:t>
                </a: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1D026CA0-C9EA-F736-A2E0-82C97B5520A0}"/>
                </a:ext>
              </a:extLst>
            </p:cNvPr>
            <p:cNvGrpSpPr/>
            <p:nvPr/>
          </p:nvGrpSpPr>
          <p:grpSpPr>
            <a:xfrm>
              <a:off x="7981329" y="2729731"/>
              <a:ext cx="1328378" cy="1293333"/>
              <a:chOff x="8628423" y="2847662"/>
              <a:chExt cx="1328378" cy="129333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7FA3AA-644E-9A0C-9168-FEC1B7528D88}"/>
                  </a:ext>
                </a:extLst>
              </p:cNvPr>
              <p:cNvSpPr/>
              <p:nvPr/>
            </p:nvSpPr>
            <p:spPr>
              <a:xfrm>
                <a:off x="8628423" y="2847662"/>
                <a:ext cx="1328378" cy="1293333"/>
              </a:xfrm>
              <a:prstGeom prst="ellipse">
                <a:avLst/>
              </a:prstGeom>
              <a:noFill/>
              <a:ln>
                <a:solidFill>
                  <a:srgbClr val="A25DBB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5A1B4D7D-B871-68D8-1CB7-BB3F9E06BFF7}"/>
                  </a:ext>
                </a:extLst>
              </p:cNvPr>
              <p:cNvGrpSpPr/>
              <p:nvPr/>
            </p:nvGrpSpPr>
            <p:grpSpPr>
              <a:xfrm>
                <a:off x="8942832" y="3553165"/>
                <a:ext cx="315858" cy="298201"/>
                <a:chOff x="8942832" y="3553165"/>
                <a:chExt cx="315858" cy="298201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8A51C83-43FE-E666-778B-83C88E352DC4}"/>
                    </a:ext>
                  </a:extLst>
                </p:cNvPr>
                <p:cNvSpPr/>
                <p:nvPr/>
              </p:nvSpPr>
              <p:spPr>
                <a:xfrm>
                  <a:off x="8942832" y="3553165"/>
                  <a:ext cx="315858" cy="298201"/>
                </a:xfrm>
                <a:prstGeom prst="ellipse">
                  <a:avLst/>
                </a:prstGeom>
                <a:solidFill>
                  <a:schemeClr val="accent5">
                    <a:alpha val="54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98C3E44-7FC5-3570-3045-40FA7835204F}"/>
                    </a:ext>
                  </a:extLst>
                </p:cNvPr>
                <p:cNvSpPr/>
                <p:nvPr/>
              </p:nvSpPr>
              <p:spPr>
                <a:xfrm>
                  <a:off x="8992667" y="3673250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888F783-1418-1567-BB82-078119F54C5E}"/>
                    </a:ext>
                  </a:extLst>
                </p:cNvPr>
                <p:cNvSpPr/>
                <p:nvPr/>
              </p:nvSpPr>
              <p:spPr>
                <a:xfrm>
                  <a:off x="9098548" y="3638738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6E901D0-66C9-7CBB-BE99-3874A296A231}"/>
                    </a:ext>
                  </a:extLst>
                </p:cNvPr>
                <p:cNvSpPr/>
                <p:nvPr/>
              </p:nvSpPr>
              <p:spPr>
                <a:xfrm>
                  <a:off x="9069594" y="3723885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02DA9E6-AF34-4910-3327-1D0747403467}"/>
                  </a:ext>
                </a:extLst>
              </p:cNvPr>
              <p:cNvGrpSpPr/>
              <p:nvPr/>
            </p:nvGrpSpPr>
            <p:grpSpPr>
              <a:xfrm>
                <a:off x="8942831" y="3015480"/>
                <a:ext cx="499619" cy="474480"/>
                <a:chOff x="8942831" y="3015480"/>
                <a:chExt cx="499619" cy="47448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D4BCC45F-45E8-20A1-EAF3-94A4719FE01E}"/>
                    </a:ext>
                  </a:extLst>
                </p:cNvPr>
                <p:cNvSpPr/>
                <p:nvPr/>
              </p:nvSpPr>
              <p:spPr>
                <a:xfrm>
                  <a:off x="8942831" y="3015480"/>
                  <a:ext cx="499619" cy="474480"/>
                </a:xfrm>
                <a:prstGeom prst="ellipse">
                  <a:avLst/>
                </a:prstGeom>
                <a:solidFill>
                  <a:schemeClr val="accent2">
                    <a:alpha val="5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600F0D3A-1492-EAB0-5B2F-2E1AF3DBE3B6}"/>
                    </a:ext>
                  </a:extLst>
                </p:cNvPr>
                <p:cNvSpPr/>
                <p:nvPr/>
              </p:nvSpPr>
              <p:spPr>
                <a:xfrm>
                  <a:off x="9124963" y="3131045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D0BA4AC-C724-76C3-F9AC-796828BE0BB3}"/>
                    </a:ext>
                  </a:extLst>
                </p:cNvPr>
                <p:cNvSpPr/>
                <p:nvPr/>
              </p:nvSpPr>
              <p:spPr>
                <a:xfrm>
                  <a:off x="9280552" y="3318809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7D341255-2EFA-F107-56C2-F68A5DF03146}"/>
                    </a:ext>
                  </a:extLst>
                </p:cNvPr>
                <p:cNvSpPr/>
                <p:nvPr/>
              </p:nvSpPr>
              <p:spPr>
                <a:xfrm>
                  <a:off x="9152485" y="3257387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5F4464A-3ED1-D5CA-1D54-C288D438E390}"/>
                    </a:ext>
                  </a:extLst>
                </p:cNvPr>
                <p:cNvSpPr/>
                <p:nvPr/>
              </p:nvSpPr>
              <p:spPr>
                <a:xfrm>
                  <a:off x="9255664" y="3117699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04BC6C8-0306-D7FA-312C-E107A44A3152}"/>
                    </a:ext>
                  </a:extLst>
                </p:cNvPr>
                <p:cNvSpPr/>
                <p:nvPr/>
              </p:nvSpPr>
              <p:spPr>
                <a:xfrm>
                  <a:off x="9094295" y="3346488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6C8FD33-CD13-8174-1CE6-DCB06EA04F2D}"/>
                    </a:ext>
                  </a:extLst>
                </p:cNvPr>
                <p:cNvSpPr/>
                <p:nvPr/>
              </p:nvSpPr>
              <p:spPr>
                <a:xfrm>
                  <a:off x="8988875" y="3226808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E0D27941-4F98-0448-1E38-03124590167E}"/>
                  </a:ext>
                </a:extLst>
              </p:cNvPr>
              <p:cNvGrpSpPr/>
              <p:nvPr/>
            </p:nvGrpSpPr>
            <p:grpSpPr>
              <a:xfrm>
                <a:off x="9313601" y="3526359"/>
                <a:ext cx="408249" cy="393607"/>
                <a:chOff x="9313601" y="3526359"/>
                <a:chExt cx="408249" cy="393607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BFDBE37-0F1A-D7D7-252C-9D7C9C5A8515}"/>
                    </a:ext>
                  </a:extLst>
                </p:cNvPr>
                <p:cNvSpPr/>
                <p:nvPr/>
              </p:nvSpPr>
              <p:spPr>
                <a:xfrm>
                  <a:off x="9313601" y="3526359"/>
                  <a:ext cx="408249" cy="393607"/>
                </a:xfrm>
                <a:prstGeom prst="ellipse">
                  <a:avLst/>
                </a:prstGeom>
                <a:solidFill>
                  <a:schemeClr val="accent6">
                    <a:alpha val="41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26BE78A-7558-A74A-92D1-B8BB2B3334FB}"/>
                    </a:ext>
                  </a:extLst>
                </p:cNvPr>
                <p:cNvSpPr/>
                <p:nvPr/>
              </p:nvSpPr>
              <p:spPr>
                <a:xfrm>
                  <a:off x="9417659" y="3652143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37CE27C-EE45-E6DA-8EE8-465072207F65}"/>
                    </a:ext>
                  </a:extLst>
                </p:cNvPr>
                <p:cNvSpPr/>
                <p:nvPr/>
              </p:nvSpPr>
              <p:spPr>
                <a:xfrm>
                  <a:off x="9461641" y="3777927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62E492D-CD2D-F070-E412-29CA04CC815F}"/>
                    </a:ext>
                  </a:extLst>
                </p:cNvPr>
                <p:cNvSpPr/>
                <p:nvPr/>
              </p:nvSpPr>
              <p:spPr>
                <a:xfrm>
                  <a:off x="9525461" y="3698175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8382610-889F-9C3B-694C-E1F201E19DF1}"/>
                    </a:ext>
                  </a:extLst>
                </p:cNvPr>
                <p:cNvSpPr/>
                <p:nvPr/>
              </p:nvSpPr>
              <p:spPr>
                <a:xfrm>
                  <a:off x="9525461" y="3606974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6B730AB6-C493-A3F1-CD2D-0D26E82F215C}"/>
                    </a:ext>
                  </a:extLst>
                </p:cNvPr>
                <p:cNvSpPr/>
                <p:nvPr/>
              </p:nvSpPr>
              <p:spPr>
                <a:xfrm>
                  <a:off x="9552220" y="3787116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03D285B4-A273-C5B6-746A-6F489F7FC9C4}"/>
                </a:ext>
              </a:extLst>
            </p:cNvPr>
            <p:cNvSpPr/>
            <p:nvPr/>
          </p:nvSpPr>
          <p:spPr>
            <a:xfrm>
              <a:off x="7762943" y="4959453"/>
              <a:ext cx="1765151" cy="9771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Methods: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K-means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Hierarchical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DBSCAN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E0E6893-6DE0-8AC1-EDA6-E7F2BE9A4568}"/>
                </a:ext>
              </a:extLst>
            </p:cNvPr>
            <p:cNvSpPr/>
            <p:nvPr/>
          </p:nvSpPr>
          <p:spPr>
            <a:xfrm>
              <a:off x="7679497" y="1478573"/>
              <a:ext cx="243795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Unsupervised clustering</a:t>
              </a:r>
            </a:p>
          </p:txBody>
        </p:sp>
        <p:sp>
          <p:nvSpPr>
            <p:cNvPr id="114" name="Abgerundetes Rechteck 113">
              <a:extLst>
                <a:ext uri="{FF2B5EF4-FFF2-40B4-BE49-F238E27FC236}">
                  <a16:creationId xmlns:a16="http://schemas.microsoft.com/office/drawing/2014/main" id="{35BE0FAD-21C9-66F8-97DC-487107D1930F}"/>
                </a:ext>
              </a:extLst>
            </p:cNvPr>
            <p:cNvSpPr/>
            <p:nvPr/>
          </p:nvSpPr>
          <p:spPr>
            <a:xfrm>
              <a:off x="7680315" y="3969434"/>
              <a:ext cx="2044710" cy="4835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Reduced feature space</a:t>
              </a:r>
            </a:p>
          </p:txBody>
        </p: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B2667DD1-6B1A-12E6-9E71-B78B38C77C28}"/>
                </a:ext>
              </a:extLst>
            </p:cNvPr>
            <p:cNvGrpSpPr/>
            <p:nvPr/>
          </p:nvGrpSpPr>
          <p:grpSpPr>
            <a:xfrm>
              <a:off x="10441022" y="2835957"/>
              <a:ext cx="1142888" cy="1080880"/>
              <a:chOff x="988807" y="2411734"/>
              <a:chExt cx="1765151" cy="1080880"/>
            </a:xfrm>
          </p:grpSpPr>
          <p:sp>
            <p:nvSpPr>
              <p:cNvPr id="118" name="Abgerundetes Rechteck 117">
                <a:extLst>
                  <a:ext uri="{FF2B5EF4-FFF2-40B4-BE49-F238E27FC236}">
                    <a16:creationId xmlns:a16="http://schemas.microsoft.com/office/drawing/2014/main" id="{D9B579D7-9CF8-B766-BEE5-CABF72F472BE}"/>
                  </a:ext>
                </a:extLst>
              </p:cNvPr>
              <p:cNvSpPr/>
              <p:nvPr/>
            </p:nvSpPr>
            <p:spPr>
              <a:xfrm>
                <a:off x="988807" y="241173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High</a:t>
                </a:r>
              </a:p>
            </p:txBody>
          </p:sp>
          <p:sp>
            <p:nvSpPr>
              <p:cNvPr id="120" name="Abgerundetes Rechteck 119">
                <a:extLst>
                  <a:ext uri="{FF2B5EF4-FFF2-40B4-BE49-F238E27FC236}">
                    <a16:creationId xmlns:a16="http://schemas.microsoft.com/office/drawing/2014/main" id="{34451BE4-52A8-F45E-A1C2-E36889E68B90}"/>
                  </a:ext>
                </a:extLst>
              </p:cNvPr>
              <p:cNvSpPr/>
              <p:nvPr/>
            </p:nvSpPr>
            <p:spPr>
              <a:xfrm>
                <a:off x="988807" y="280236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Medium</a:t>
                </a:r>
              </a:p>
            </p:txBody>
          </p:sp>
          <p:sp>
            <p:nvSpPr>
              <p:cNvPr id="121" name="Abgerundetes Rechteck 120">
                <a:extLst>
                  <a:ext uri="{FF2B5EF4-FFF2-40B4-BE49-F238E27FC236}">
                    <a16:creationId xmlns:a16="http://schemas.microsoft.com/office/drawing/2014/main" id="{05B5B1A2-C133-D5E0-4FF5-DB66BD495761}"/>
                  </a:ext>
                </a:extLst>
              </p:cNvPr>
              <p:cNvSpPr/>
              <p:nvPr/>
            </p:nvSpPr>
            <p:spPr>
              <a:xfrm>
                <a:off x="988807" y="318964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Low</a:t>
                </a:r>
              </a:p>
            </p:txBody>
          </p:sp>
        </p:grpSp>
        <p:sp>
          <p:nvSpPr>
            <p:cNvPr id="124" name="Abgerundetes Rechteck 123">
              <a:extLst>
                <a:ext uri="{FF2B5EF4-FFF2-40B4-BE49-F238E27FC236}">
                  <a16:creationId xmlns:a16="http://schemas.microsoft.com/office/drawing/2014/main" id="{9DF6B761-ADE8-DC47-EBDB-9CD03C243B4F}"/>
                </a:ext>
              </a:extLst>
            </p:cNvPr>
            <p:cNvSpPr/>
            <p:nvPr/>
          </p:nvSpPr>
          <p:spPr>
            <a:xfrm>
              <a:off x="10028360" y="3879239"/>
              <a:ext cx="1940865" cy="97719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Final score: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S = f(cluster, distance)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6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8A49F-0144-C6FD-86BB-80668612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9: </a:t>
            </a:r>
            <a:r>
              <a:rPr lang="en-US" dirty="0" err="1"/>
              <a:t>xscan</a:t>
            </a:r>
            <a:r>
              <a:rPr lang="en-US" dirty="0"/>
              <a:t> motif binding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258F45-EBFB-2D28-F50A-314EC4D5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28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D9152D-D724-A7A0-9D4F-EA8A145D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67" y="1175014"/>
            <a:ext cx="7730266" cy="55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59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07846-B59D-2D52-19D0-3DBBC342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5854ED-3405-27BE-B2F9-243B5AC8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6D92FA-DC04-DD3D-0CAC-5EC2C5E9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29</a:t>
            </a:fld>
            <a:endParaRPr lang="de-DE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5D628C6-C8DD-C166-E7A9-3C4234B75587}"/>
              </a:ext>
            </a:extLst>
          </p:cNvPr>
          <p:cNvGrpSpPr/>
          <p:nvPr/>
        </p:nvGrpSpPr>
        <p:grpSpPr>
          <a:xfrm>
            <a:off x="551105" y="2164030"/>
            <a:ext cx="8539102" cy="2534375"/>
            <a:chOff x="658682" y="1927674"/>
            <a:chExt cx="8539102" cy="2534375"/>
          </a:xfrm>
        </p:grpSpPr>
        <p:sp>
          <p:nvSpPr>
            <p:cNvPr id="5" name="Gefaltete Ecke 4">
              <a:extLst>
                <a:ext uri="{FF2B5EF4-FFF2-40B4-BE49-F238E27FC236}">
                  <a16:creationId xmlns:a16="http://schemas.microsoft.com/office/drawing/2014/main" id="{E59017C7-0BCB-027B-2A2B-CA574F66976C}"/>
                </a:ext>
              </a:extLst>
            </p:cNvPr>
            <p:cNvSpPr/>
            <p:nvPr/>
          </p:nvSpPr>
          <p:spPr>
            <a:xfrm>
              <a:off x="6174889" y="1927674"/>
              <a:ext cx="760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</a:t>
              </a:r>
            </a:p>
            <a:p>
              <a:pPr algn="ctr"/>
              <a:r>
                <a:rPr lang="en-US" sz="1000" dirty="0"/>
                <a:t>WT only</a:t>
              </a:r>
            </a:p>
          </p:txBody>
        </p:sp>
        <p:sp>
          <p:nvSpPr>
            <p:cNvPr id="6" name="Gefaltete Ecke 5">
              <a:extLst>
                <a:ext uri="{FF2B5EF4-FFF2-40B4-BE49-F238E27FC236}">
                  <a16:creationId xmlns:a16="http://schemas.microsoft.com/office/drawing/2014/main" id="{83386EEA-A65E-8285-EECF-B4D26A931B17}"/>
                </a:ext>
              </a:extLst>
            </p:cNvPr>
            <p:cNvSpPr/>
            <p:nvPr/>
          </p:nvSpPr>
          <p:spPr>
            <a:xfrm>
              <a:off x="658682" y="2388197"/>
              <a:ext cx="763793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 genomic location</a:t>
              </a: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7889C570-9CE3-850D-F865-60114873E796}"/>
                </a:ext>
              </a:extLst>
            </p:cNvPr>
            <p:cNvSpPr/>
            <p:nvPr/>
          </p:nvSpPr>
          <p:spPr>
            <a:xfrm>
              <a:off x="2400748" y="2816487"/>
              <a:ext cx="1637852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Extract SNPs</a:t>
              </a:r>
            </a:p>
            <a:p>
              <a:pPr algn="ctr"/>
              <a:r>
                <a:rPr lang="en-US" sz="1000" dirty="0"/>
                <a:t>QC: PASS</a:t>
              </a:r>
            </a:p>
            <a:p>
              <a:pPr algn="ctr"/>
              <a:r>
                <a:rPr lang="en-US" sz="1000" dirty="0"/>
                <a:t>AF &gt; 0.1</a:t>
              </a:r>
            </a:p>
            <a:p>
              <a:pPr algn="ctr"/>
              <a:r>
                <a:rPr lang="en-US" sz="1000" dirty="0"/>
                <a:t>Population ID</a:t>
              </a:r>
              <a:endParaRPr lang="en-US" sz="1400" dirty="0"/>
            </a:p>
          </p:txBody>
        </p:sp>
        <p:sp>
          <p:nvSpPr>
            <p:cNvPr id="8" name="Gefaltete Ecke 7">
              <a:extLst>
                <a:ext uri="{FF2B5EF4-FFF2-40B4-BE49-F238E27FC236}">
                  <a16:creationId xmlns:a16="http://schemas.microsoft.com/office/drawing/2014/main" id="{24829F70-955C-F7A5-436E-A207DD76D1AB}"/>
                </a:ext>
              </a:extLst>
            </p:cNvPr>
            <p:cNvSpPr/>
            <p:nvPr/>
          </p:nvSpPr>
          <p:spPr>
            <a:xfrm>
              <a:off x="766259" y="3412271"/>
              <a:ext cx="656216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SNPs </a:t>
              </a:r>
              <a:r>
                <a:rPr lang="en-US" sz="1000" dirty="0" err="1"/>
                <a:t>Exom</a:t>
              </a:r>
              <a:r>
                <a:rPr lang="en-US" sz="1000" dirty="0"/>
                <a:t> file</a:t>
              </a:r>
            </a:p>
          </p:txBody>
        </p:sp>
        <p:cxnSp>
          <p:nvCxnSpPr>
            <p:cNvPr id="10" name="Gewinkelte Verbindung 9">
              <a:extLst>
                <a:ext uri="{FF2B5EF4-FFF2-40B4-BE49-F238E27FC236}">
                  <a16:creationId xmlns:a16="http://schemas.microsoft.com/office/drawing/2014/main" id="{B41C2EB6-623F-9929-865D-842AE5097F3C}"/>
                </a:ext>
              </a:extLst>
            </p:cNvPr>
            <p:cNvCxnSpPr>
              <a:cxnSpLocks/>
              <a:stCxn id="5" idx="3"/>
              <a:endCxn id="21" idx="0"/>
            </p:cNvCxnSpPr>
            <p:nvPr/>
          </p:nvCxnSpPr>
          <p:spPr>
            <a:xfrm>
              <a:off x="6935096" y="2277298"/>
              <a:ext cx="231398" cy="5391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winkelte Verbindung 10">
              <a:extLst>
                <a:ext uri="{FF2B5EF4-FFF2-40B4-BE49-F238E27FC236}">
                  <a16:creationId xmlns:a16="http://schemas.microsoft.com/office/drawing/2014/main" id="{27DADD5B-5DFB-0DBB-F6C7-C2D232010453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1422475" y="3264275"/>
              <a:ext cx="978273" cy="4976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D348FD27-68BA-78C4-14AB-93921F18B32E}"/>
                </a:ext>
              </a:extLst>
            </p:cNvPr>
            <p:cNvSpPr/>
            <p:nvPr/>
          </p:nvSpPr>
          <p:spPr>
            <a:xfrm>
              <a:off x="4440889" y="3006091"/>
              <a:ext cx="1467522" cy="5163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Annotate SNPs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99E21B4-BD79-8AF2-02FD-4AAB9CF8FC39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4038600" y="3264275"/>
              <a:ext cx="402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347C4DB-C936-03B0-F06B-CAA3DCE6AB73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5908411" y="3264275"/>
              <a:ext cx="402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6E1820A1-8A6D-5978-3923-EF982680AE65}"/>
                </a:ext>
              </a:extLst>
            </p:cNvPr>
            <p:cNvSpPr/>
            <p:nvPr/>
          </p:nvSpPr>
          <p:spPr>
            <a:xfrm>
              <a:off x="6310700" y="2816487"/>
              <a:ext cx="1711587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Mutate off-targets</a:t>
              </a:r>
            </a:p>
            <a:p>
              <a:pPr algn="ctr"/>
              <a:r>
                <a:rPr lang="en-US" sz="1000" dirty="0"/>
                <a:t>Edit distance &lt; threshold</a:t>
              </a:r>
            </a:p>
          </p:txBody>
        </p:sp>
        <p:sp>
          <p:nvSpPr>
            <p:cNvPr id="26" name="Gefaltete Ecke 25">
              <a:extLst>
                <a:ext uri="{FF2B5EF4-FFF2-40B4-BE49-F238E27FC236}">
                  <a16:creationId xmlns:a16="http://schemas.microsoft.com/office/drawing/2014/main" id="{47054B98-2DAE-7DD3-49E2-DDC842826FE0}"/>
                </a:ext>
              </a:extLst>
            </p:cNvPr>
            <p:cNvSpPr/>
            <p:nvPr/>
          </p:nvSpPr>
          <p:spPr>
            <a:xfrm>
              <a:off x="4268096" y="3848547"/>
              <a:ext cx="792480" cy="613502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SNPs annotation</a:t>
              </a: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9C613585-C7BF-79BA-7170-38A8C66C5726}"/>
                </a:ext>
              </a:extLst>
            </p:cNvPr>
            <p:cNvCxnSpPr>
              <a:cxnSpLocks/>
              <a:stCxn id="26" idx="3"/>
              <a:endCxn id="16" idx="2"/>
            </p:cNvCxnSpPr>
            <p:nvPr/>
          </p:nvCxnSpPr>
          <p:spPr>
            <a:xfrm flipV="1">
              <a:off x="5060576" y="3522458"/>
              <a:ext cx="114074" cy="63284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Gefaltete Ecke 30">
              <a:extLst>
                <a:ext uri="{FF2B5EF4-FFF2-40B4-BE49-F238E27FC236}">
                  <a16:creationId xmlns:a16="http://schemas.microsoft.com/office/drawing/2014/main" id="{35868F12-B43F-4DD5-B938-0BEBF5CB3C78}"/>
                </a:ext>
              </a:extLst>
            </p:cNvPr>
            <p:cNvSpPr/>
            <p:nvPr/>
          </p:nvSpPr>
          <p:spPr>
            <a:xfrm>
              <a:off x="8424577" y="2914651"/>
              <a:ext cx="773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</a:t>
              </a:r>
            </a:p>
            <a:p>
              <a:pPr algn="ctr"/>
              <a:r>
                <a:rPr lang="en-US" sz="1000" dirty="0"/>
                <a:t>WT + MUT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1A4A899F-C5BD-7CE2-4AF0-361FA32E010F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8022287" y="3264275"/>
              <a:ext cx="402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winkelte Verbindung 55">
              <a:extLst>
                <a:ext uri="{FF2B5EF4-FFF2-40B4-BE49-F238E27FC236}">
                  <a16:creationId xmlns:a16="http://schemas.microsoft.com/office/drawing/2014/main" id="{D7A87839-2269-8FF6-3229-3DA664E9965C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1422475" y="2737821"/>
              <a:ext cx="978273" cy="5264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1" name="Tabelle 70">
            <a:extLst>
              <a:ext uri="{FF2B5EF4-FFF2-40B4-BE49-F238E27FC236}">
                <a16:creationId xmlns:a16="http://schemas.microsoft.com/office/drawing/2014/main" id="{687582E4-CD1F-917B-E798-E2C48AF6D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11829"/>
              </p:ext>
            </p:extLst>
          </p:nvPr>
        </p:nvGraphicFramePr>
        <p:xfrm>
          <a:off x="6249481" y="4379000"/>
          <a:ext cx="272669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673">
                  <a:extLst>
                    <a:ext uri="{9D8B030D-6E8A-4147-A177-3AD203B41FA5}">
                      <a16:colId xmlns:a16="http://schemas.microsoft.com/office/drawing/2014/main" val="244291045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189688233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3516933680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2427113771"/>
                    </a:ext>
                  </a:extLst>
                </a:gridCol>
              </a:tblGrid>
              <a:tr h="2314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Found SNPs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Mutated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Notion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081095"/>
                  </a:ext>
                </a:extLst>
              </a:tr>
              <a:tr h="1578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541990"/>
                  </a:ext>
                </a:extLst>
              </a:tr>
              <a:tr h="157802">
                <a:tc rowSpan="3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576277"/>
                  </a:ext>
                </a:extLst>
              </a:tr>
              <a:tr h="157802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9808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66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63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3C292-7A60-0E61-EB11-6514DDDDB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7" name="Gerade Verbindung mit Pfeil 1036">
            <a:extLst>
              <a:ext uri="{FF2B5EF4-FFF2-40B4-BE49-F238E27FC236}">
                <a16:creationId xmlns:a16="http://schemas.microsoft.com/office/drawing/2014/main" id="{6A773B5C-E226-F74A-02FA-20BC5A63D51E}"/>
              </a:ext>
            </a:extLst>
          </p:cNvPr>
          <p:cNvCxnSpPr>
            <a:cxnSpLocks/>
          </p:cNvCxnSpPr>
          <p:nvPr/>
        </p:nvCxnSpPr>
        <p:spPr>
          <a:xfrm>
            <a:off x="746117" y="832819"/>
            <a:ext cx="5250776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9C6AED2-3EFA-8B33-3557-4A710DCF44D4}"/>
              </a:ext>
            </a:extLst>
          </p:cNvPr>
          <p:cNvGrpSpPr/>
          <p:nvPr/>
        </p:nvGrpSpPr>
        <p:grpSpPr>
          <a:xfrm>
            <a:off x="1005426" y="352646"/>
            <a:ext cx="953166" cy="1003394"/>
            <a:chOff x="1556057" y="1246879"/>
            <a:chExt cx="953166" cy="1003394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97781E6-D61A-9B5D-D024-23879018AD54}"/>
                </a:ext>
              </a:extLst>
            </p:cNvPr>
            <p:cNvSpPr txBox="1"/>
            <p:nvPr/>
          </p:nvSpPr>
          <p:spPr>
            <a:xfrm>
              <a:off x="1556057" y="1727052"/>
              <a:ext cx="953166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 sequence</a:t>
              </a: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573783DA-8704-9C5F-C9B1-0211635081B5}"/>
                </a:ext>
              </a:extLst>
            </p:cNvPr>
            <p:cNvGrpSpPr/>
            <p:nvPr/>
          </p:nvGrpSpPr>
          <p:grpSpPr>
            <a:xfrm>
              <a:off x="1855982" y="1246879"/>
              <a:ext cx="310743" cy="490167"/>
              <a:chOff x="1889246" y="1080694"/>
              <a:chExt cx="629819" cy="70822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70CA1C4-5DDB-4624-A7D5-29DDF58FE448}"/>
                  </a:ext>
                </a:extLst>
              </p:cNvPr>
              <p:cNvSpPr/>
              <p:nvPr/>
            </p:nvSpPr>
            <p:spPr>
              <a:xfrm>
                <a:off x="2362069" y="1522653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6B14968-DC66-8044-5392-1085BF395A00}"/>
                  </a:ext>
                </a:extLst>
              </p:cNvPr>
              <p:cNvSpPr/>
              <p:nvPr/>
            </p:nvSpPr>
            <p:spPr>
              <a:xfrm>
                <a:off x="1966263" y="10806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F9A8871-EC17-CAC6-5D53-AFA06A493480}"/>
                  </a:ext>
                </a:extLst>
              </p:cNvPr>
              <p:cNvSpPr/>
              <p:nvPr/>
            </p:nvSpPr>
            <p:spPr>
              <a:xfrm>
                <a:off x="1889246" y="1194950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0743AD-4969-D916-4411-C3B501C25BF9}"/>
                  </a:ext>
                </a:extLst>
              </p:cNvPr>
              <p:cNvSpPr/>
              <p:nvPr/>
            </p:nvSpPr>
            <p:spPr>
              <a:xfrm>
                <a:off x="1953656" y="13291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562ADC-C123-655A-3DAF-8B3AE480F87A}"/>
                  </a:ext>
                </a:extLst>
              </p:cNvPr>
              <p:cNvSpPr/>
              <p:nvPr/>
            </p:nvSpPr>
            <p:spPr>
              <a:xfrm>
                <a:off x="2293366" y="1402846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D6C6D8C-452E-BECD-F235-6D625606C75E}"/>
                  </a:ext>
                </a:extLst>
              </p:cNvPr>
              <p:cNvSpPr/>
              <p:nvPr/>
            </p:nvSpPr>
            <p:spPr>
              <a:xfrm>
                <a:off x="2122084" y="1399117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59BB8DF-00BB-3976-1F17-F9FFF9F334EE}"/>
                  </a:ext>
                </a:extLst>
              </p:cNvPr>
              <p:cNvSpPr/>
              <p:nvPr/>
            </p:nvSpPr>
            <p:spPr>
              <a:xfrm>
                <a:off x="2315904" y="1661600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26" name="Gruppieren 1125">
            <a:extLst>
              <a:ext uri="{FF2B5EF4-FFF2-40B4-BE49-F238E27FC236}">
                <a16:creationId xmlns:a16="http://schemas.microsoft.com/office/drawing/2014/main" id="{1F688A9D-DFC8-5B07-F339-7B337C3177F7}"/>
              </a:ext>
            </a:extLst>
          </p:cNvPr>
          <p:cNvGrpSpPr/>
          <p:nvPr/>
        </p:nvGrpSpPr>
        <p:grpSpPr>
          <a:xfrm>
            <a:off x="6721544" y="220841"/>
            <a:ext cx="2094872" cy="1364921"/>
            <a:chOff x="6980853" y="220841"/>
            <a:chExt cx="2094872" cy="1364921"/>
          </a:xfrm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1D15705A-4892-2087-6279-DF85041C91C3}"/>
                </a:ext>
              </a:extLst>
            </p:cNvPr>
            <p:cNvSpPr/>
            <p:nvPr/>
          </p:nvSpPr>
          <p:spPr>
            <a:xfrm>
              <a:off x="6980853" y="220841"/>
              <a:ext cx="2094872" cy="1364921"/>
            </a:xfrm>
            <a:prstGeom prst="roundRect">
              <a:avLst>
                <a:gd name="adj" fmla="val 688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C81098C-EFE4-B871-2128-73B822C67B41}"/>
                </a:ext>
              </a:extLst>
            </p:cNvPr>
            <p:cNvSpPr txBox="1"/>
            <p:nvPr/>
          </p:nvSpPr>
          <p:spPr>
            <a:xfrm>
              <a:off x="6998498" y="228903"/>
              <a:ext cx="1816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FindTopes</a:t>
              </a:r>
            </a:p>
            <a:p>
              <a:r>
                <a:rPr lang="en-US" sz="1600" b="1" i="1" dirty="0"/>
                <a:t>ViralTopes </a:t>
              </a:r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758D003B-56C3-8D14-B1E2-A7FBEB7311B3}"/>
                </a:ext>
              </a:extLst>
            </p:cNvPr>
            <p:cNvGrpSpPr/>
            <p:nvPr/>
          </p:nvGrpSpPr>
          <p:grpSpPr>
            <a:xfrm>
              <a:off x="7221499" y="869920"/>
              <a:ext cx="1603286" cy="607240"/>
              <a:chOff x="8604378" y="812234"/>
              <a:chExt cx="539625" cy="408961"/>
            </a:xfrm>
          </p:grpSpPr>
          <p:grpSp>
            <p:nvGrpSpPr>
              <p:cNvPr id="1150" name="Gruppieren 1149">
                <a:extLst>
                  <a:ext uri="{FF2B5EF4-FFF2-40B4-BE49-F238E27FC236}">
                    <a16:creationId xmlns:a16="http://schemas.microsoft.com/office/drawing/2014/main" id="{FF72EEC2-F22F-8A29-49F3-AC190EF34F28}"/>
                  </a:ext>
                </a:extLst>
              </p:cNvPr>
              <p:cNvGrpSpPr/>
              <p:nvPr/>
            </p:nvGrpSpPr>
            <p:grpSpPr>
              <a:xfrm>
                <a:off x="8604378" y="812234"/>
                <a:ext cx="539625" cy="45443"/>
                <a:chOff x="10771360" y="3255841"/>
                <a:chExt cx="808330" cy="68070"/>
              </a:xfrm>
            </p:grpSpPr>
            <p:sp>
              <p:nvSpPr>
                <p:cNvPr id="1281" name="Ellipse 184">
                  <a:extLst>
                    <a:ext uri="{FF2B5EF4-FFF2-40B4-BE49-F238E27FC236}">
                      <a16:creationId xmlns:a16="http://schemas.microsoft.com/office/drawing/2014/main" id="{07193962-1997-9B58-32B0-9842DF481F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771360" y="3255841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2" name="Ellipse 185">
                  <a:extLst>
                    <a:ext uri="{FF2B5EF4-FFF2-40B4-BE49-F238E27FC236}">
                      <a16:creationId xmlns:a16="http://schemas.microsoft.com/office/drawing/2014/main" id="{46EB936C-4F37-C316-970D-2D899598A0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63862" y="3255841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3" name="Ellipse 186">
                  <a:extLst>
                    <a:ext uri="{FF2B5EF4-FFF2-40B4-BE49-F238E27FC236}">
                      <a16:creationId xmlns:a16="http://schemas.microsoft.com/office/drawing/2014/main" id="{FFA2577A-4AF8-033D-955F-EE0D2C4664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56364" y="3255841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3" name="Ellipse 187">
                  <a:extLst>
                    <a:ext uri="{FF2B5EF4-FFF2-40B4-BE49-F238E27FC236}">
                      <a16:creationId xmlns:a16="http://schemas.microsoft.com/office/drawing/2014/main" id="{B4692992-5BD2-54ED-7FA2-CF39740DF0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418874" y="3255841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5" name="Ellipse 188">
                  <a:extLst>
                    <a:ext uri="{FF2B5EF4-FFF2-40B4-BE49-F238E27FC236}">
                      <a16:creationId xmlns:a16="http://schemas.microsoft.com/office/drawing/2014/main" id="{015BDC1E-6F90-B5F9-B3B9-E91153BE28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48866" y="3255841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8" name="Ellipse 189">
                  <a:extLst>
                    <a:ext uri="{FF2B5EF4-FFF2-40B4-BE49-F238E27FC236}">
                      <a16:creationId xmlns:a16="http://schemas.microsoft.com/office/drawing/2014/main" id="{ED7F4403-BB3C-2513-9477-CE3B1A1AF9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141368" y="3255841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9" name="Ellipse 190">
                  <a:extLst>
                    <a:ext uri="{FF2B5EF4-FFF2-40B4-BE49-F238E27FC236}">
                      <a16:creationId xmlns:a16="http://schemas.microsoft.com/office/drawing/2014/main" id="{D8D5E392-43AA-2112-D1FA-6327947C5768}"/>
                    </a:ext>
                  </a:extLst>
                </p:cNvPr>
                <p:cNvSpPr/>
                <p:nvPr/>
              </p:nvSpPr>
              <p:spPr>
                <a:xfrm>
                  <a:off x="11233870" y="3255841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0" name="Ellipse 191">
                  <a:extLst>
                    <a:ext uri="{FF2B5EF4-FFF2-40B4-BE49-F238E27FC236}">
                      <a16:creationId xmlns:a16="http://schemas.microsoft.com/office/drawing/2014/main" id="{993254A0-F28F-CE31-7011-321550E6B4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326372" y="3255841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1" name="Ellipse 188">
                  <a:extLst>
                    <a:ext uri="{FF2B5EF4-FFF2-40B4-BE49-F238E27FC236}">
                      <a16:creationId xmlns:a16="http://schemas.microsoft.com/office/drawing/2014/main" id="{1D1CC87B-E0BF-8747-703E-9703A8CE88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511372" y="3255841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51" name="Gruppieren 1150">
                <a:extLst>
                  <a:ext uri="{FF2B5EF4-FFF2-40B4-BE49-F238E27FC236}">
                    <a16:creationId xmlns:a16="http://schemas.microsoft.com/office/drawing/2014/main" id="{44C72B35-43FC-50FD-ED65-EADFB2E652CD}"/>
                  </a:ext>
                </a:extLst>
              </p:cNvPr>
              <p:cNvGrpSpPr/>
              <p:nvPr/>
            </p:nvGrpSpPr>
            <p:grpSpPr>
              <a:xfrm>
                <a:off x="8604378" y="990584"/>
                <a:ext cx="539625" cy="45443"/>
                <a:chOff x="10805519" y="3500055"/>
                <a:chExt cx="808330" cy="68070"/>
              </a:xfrm>
            </p:grpSpPr>
            <p:sp>
              <p:nvSpPr>
                <p:cNvPr id="1272" name="Ellipse 184">
                  <a:extLst>
                    <a:ext uri="{FF2B5EF4-FFF2-40B4-BE49-F238E27FC236}">
                      <a16:creationId xmlns:a16="http://schemas.microsoft.com/office/drawing/2014/main" id="{49CABF16-583A-72CA-EE06-7655AFAEDF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05519" y="3500055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3" name="Ellipse 185">
                  <a:extLst>
                    <a:ext uri="{FF2B5EF4-FFF2-40B4-BE49-F238E27FC236}">
                      <a16:creationId xmlns:a16="http://schemas.microsoft.com/office/drawing/2014/main" id="{3EE1F003-2398-5D86-4FD5-BB4FFD8572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98021" y="3500055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4" name="Ellipse 186">
                  <a:extLst>
                    <a:ext uri="{FF2B5EF4-FFF2-40B4-BE49-F238E27FC236}">
                      <a16:creationId xmlns:a16="http://schemas.microsoft.com/office/drawing/2014/main" id="{7E65E51D-D2B4-1DE2-45B0-0FADBFA17C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90523" y="3500055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5" name="Ellipse 187">
                  <a:extLst>
                    <a:ext uri="{FF2B5EF4-FFF2-40B4-BE49-F238E27FC236}">
                      <a16:creationId xmlns:a16="http://schemas.microsoft.com/office/drawing/2014/main" id="{3979B62A-80EA-ED8E-538A-76CB0D6CCD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453033" y="3500055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6" name="Ellipse 188">
                  <a:extLst>
                    <a:ext uri="{FF2B5EF4-FFF2-40B4-BE49-F238E27FC236}">
                      <a16:creationId xmlns:a16="http://schemas.microsoft.com/office/drawing/2014/main" id="{7F71F1C9-CF3D-EC78-7682-DA1EDC8A7E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83025" y="3500055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7" name="Ellipse 189">
                  <a:extLst>
                    <a:ext uri="{FF2B5EF4-FFF2-40B4-BE49-F238E27FC236}">
                      <a16:creationId xmlns:a16="http://schemas.microsoft.com/office/drawing/2014/main" id="{DC2DB1D7-8FC4-7347-CC12-C718669993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175527" y="3500055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8" name="Ellipse 190">
                  <a:extLst>
                    <a:ext uri="{FF2B5EF4-FFF2-40B4-BE49-F238E27FC236}">
                      <a16:creationId xmlns:a16="http://schemas.microsoft.com/office/drawing/2014/main" id="{0866F015-408B-E9FC-06E5-EDD5FAAF64FC}"/>
                    </a:ext>
                  </a:extLst>
                </p:cNvPr>
                <p:cNvSpPr/>
                <p:nvPr/>
              </p:nvSpPr>
              <p:spPr>
                <a:xfrm>
                  <a:off x="11268029" y="3500055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9" name="Ellipse 191">
                  <a:extLst>
                    <a:ext uri="{FF2B5EF4-FFF2-40B4-BE49-F238E27FC236}">
                      <a16:creationId xmlns:a16="http://schemas.microsoft.com/office/drawing/2014/main" id="{CE8A610A-E585-229E-264E-0A7647EEFB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360531" y="3500055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0" name="Ellipse 188">
                  <a:extLst>
                    <a:ext uri="{FF2B5EF4-FFF2-40B4-BE49-F238E27FC236}">
                      <a16:creationId xmlns:a16="http://schemas.microsoft.com/office/drawing/2014/main" id="{8E7303FD-6C9D-7A3D-60A7-C75055F44F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545531" y="3500055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56" name="Gruppieren 1155">
                <a:extLst>
                  <a:ext uri="{FF2B5EF4-FFF2-40B4-BE49-F238E27FC236}">
                    <a16:creationId xmlns:a16="http://schemas.microsoft.com/office/drawing/2014/main" id="{9132DDC8-74D3-A97E-4424-6711E9BA1A25}"/>
                  </a:ext>
                </a:extLst>
              </p:cNvPr>
              <p:cNvGrpSpPr/>
              <p:nvPr/>
            </p:nvGrpSpPr>
            <p:grpSpPr>
              <a:xfrm>
                <a:off x="8604378" y="1175752"/>
                <a:ext cx="539625" cy="45443"/>
                <a:chOff x="10829703" y="3744269"/>
                <a:chExt cx="808330" cy="68070"/>
              </a:xfrm>
            </p:grpSpPr>
            <p:sp>
              <p:nvSpPr>
                <p:cNvPr id="1200" name="Ellipse 184">
                  <a:extLst>
                    <a:ext uri="{FF2B5EF4-FFF2-40B4-BE49-F238E27FC236}">
                      <a16:creationId xmlns:a16="http://schemas.microsoft.com/office/drawing/2014/main" id="{D29D522B-2874-1DCF-D9D6-25B0B243B5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29703" y="3744269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2" name="Ellipse 185">
                  <a:extLst>
                    <a:ext uri="{FF2B5EF4-FFF2-40B4-BE49-F238E27FC236}">
                      <a16:creationId xmlns:a16="http://schemas.microsoft.com/office/drawing/2014/main" id="{1FEFDC34-28D4-8A2D-D436-B6E23697AF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22205" y="3744269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3" name="Ellipse 186">
                  <a:extLst>
                    <a:ext uri="{FF2B5EF4-FFF2-40B4-BE49-F238E27FC236}">
                      <a16:creationId xmlns:a16="http://schemas.microsoft.com/office/drawing/2014/main" id="{0ADBC086-54F5-790C-0469-D7C887DE49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14707" y="3744269"/>
                  <a:ext cx="68318" cy="6807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6" name="Ellipse 187">
                  <a:extLst>
                    <a:ext uri="{FF2B5EF4-FFF2-40B4-BE49-F238E27FC236}">
                      <a16:creationId xmlns:a16="http://schemas.microsoft.com/office/drawing/2014/main" id="{F8C313BF-AE31-0CE8-9AE5-35D2FA3038C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477217" y="3744269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7" name="Ellipse 188">
                  <a:extLst>
                    <a:ext uri="{FF2B5EF4-FFF2-40B4-BE49-F238E27FC236}">
                      <a16:creationId xmlns:a16="http://schemas.microsoft.com/office/drawing/2014/main" id="{B939C014-15E0-7971-965A-84642EC4D9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107209" y="3744269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8" name="Ellipse 189">
                  <a:extLst>
                    <a:ext uri="{FF2B5EF4-FFF2-40B4-BE49-F238E27FC236}">
                      <a16:creationId xmlns:a16="http://schemas.microsoft.com/office/drawing/2014/main" id="{EE213DC7-DFFB-E688-18E1-8B888EB06E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199711" y="3744269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9" name="Ellipse 190">
                  <a:extLst>
                    <a:ext uri="{FF2B5EF4-FFF2-40B4-BE49-F238E27FC236}">
                      <a16:creationId xmlns:a16="http://schemas.microsoft.com/office/drawing/2014/main" id="{C68B8936-1078-1DEC-C876-F060727B953E}"/>
                    </a:ext>
                  </a:extLst>
                </p:cNvPr>
                <p:cNvSpPr/>
                <p:nvPr/>
              </p:nvSpPr>
              <p:spPr>
                <a:xfrm>
                  <a:off x="11292213" y="3744269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0" name="Ellipse 191">
                  <a:extLst>
                    <a:ext uri="{FF2B5EF4-FFF2-40B4-BE49-F238E27FC236}">
                      <a16:creationId xmlns:a16="http://schemas.microsoft.com/office/drawing/2014/main" id="{0DFE2FF2-BF7F-45EF-0CFF-9267D45EDE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384715" y="3744269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4" name="Ellipse 188">
                  <a:extLst>
                    <a:ext uri="{FF2B5EF4-FFF2-40B4-BE49-F238E27FC236}">
                      <a16:creationId xmlns:a16="http://schemas.microsoft.com/office/drawing/2014/main" id="{54BBA656-A746-F65B-96AD-85A5BA8956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569715" y="3744269"/>
                  <a:ext cx="68318" cy="68070"/>
                </a:xfrm>
                <a:prstGeom prst="triangl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123" name="Gruppieren 1122">
            <a:extLst>
              <a:ext uri="{FF2B5EF4-FFF2-40B4-BE49-F238E27FC236}">
                <a16:creationId xmlns:a16="http://schemas.microsoft.com/office/drawing/2014/main" id="{3D57E5B4-3796-A2CC-E85B-CA253468C8E7}"/>
              </a:ext>
            </a:extLst>
          </p:cNvPr>
          <p:cNvGrpSpPr/>
          <p:nvPr/>
        </p:nvGrpSpPr>
        <p:grpSpPr>
          <a:xfrm>
            <a:off x="6721542" y="1684931"/>
            <a:ext cx="4560078" cy="1364921"/>
            <a:chOff x="6980851" y="1753171"/>
            <a:chExt cx="4560078" cy="1364921"/>
          </a:xfrm>
        </p:grpSpPr>
        <p:sp>
          <p:nvSpPr>
            <p:cNvPr id="3136" name="Abgerundetes Rechteck 3135">
              <a:extLst>
                <a:ext uri="{FF2B5EF4-FFF2-40B4-BE49-F238E27FC236}">
                  <a16:creationId xmlns:a16="http://schemas.microsoft.com/office/drawing/2014/main" id="{4D50B685-AEC9-86CB-BDC2-BAFD16A5B68E}"/>
                </a:ext>
              </a:extLst>
            </p:cNvPr>
            <p:cNvSpPr/>
            <p:nvPr/>
          </p:nvSpPr>
          <p:spPr>
            <a:xfrm>
              <a:off x="6998498" y="1753171"/>
              <a:ext cx="4542431" cy="1364921"/>
            </a:xfrm>
            <a:prstGeom prst="roundRect">
              <a:avLst>
                <a:gd name="adj" fmla="val 688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137" name="Textfeld 3136">
              <a:extLst>
                <a:ext uri="{FF2B5EF4-FFF2-40B4-BE49-F238E27FC236}">
                  <a16:creationId xmlns:a16="http://schemas.microsoft.com/office/drawing/2014/main" id="{AFAB1F73-4F32-BA34-D1B8-4EC37C348471}"/>
                </a:ext>
              </a:extLst>
            </p:cNvPr>
            <p:cNvSpPr txBox="1"/>
            <p:nvPr/>
          </p:nvSpPr>
          <p:spPr>
            <a:xfrm>
              <a:off x="6980851" y="1795579"/>
              <a:ext cx="1933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MutaTopes </a:t>
              </a:r>
            </a:p>
          </p:txBody>
        </p:sp>
        <p:grpSp>
          <p:nvGrpSpPr>
            <p:cNvPr id="3171" name="Gruppieren 3170">
              <a:extLst>
                <a:ext uri="{FF2B5EF4-FFF2-40B4-BE49-F238E27FC236}">
                  <a16:creationId xmlns:a16="http://schemas.microsoft.com/office/drawing/2014/main" id="{A761D2E9-D1B9-8918-E84B-F0DB310FBE70}"/>
                </a:ext>
              </a:extLst>
            </p:cNvPr>
            <p:cNvGrpSpPr/>
            <p:nvPr/>
          </p:nvGrpSpPr>
          <p:grpSpPr>
            <a:xfrm>
              <a:off x="7135597" y="2357917"/>
              <a:ext cx="1387246" cy="617679"/>
              <a:chOff x="8604378" y="812234"/>
              <a:chExt cx="539625" cy="408961"/>
            </a:xfrm>
            <a:solidFill>
              <a:schemeClr val="accent1"/>
            </a:solidFill>
          </p:grpSpPr>
          <p:grpSp>
            <p:nvGrpSpPr>
              <p:cNvPr id="3173" name="Gruppieren 3172">
                <a:extLst>
                  <a:ext uri="{FF2B5EF4-FFF2-40B4-BE49-F238E27FC236}">
                    <a16:creationId xmlns:a16="http://schemas.microsoft.com/office/drawing/2014/main" id="{0D3A18E1-35FA-2B11-AAB1-F3885D8D1658}"/>
                  </a:ext>
                </a:extLst>
              </p:cNvPr>
              <p:cNvGrpSpPr/>
              <p:nvPr/>
            </p:nvGrpSpPr>
            <p:grpSpPr>
              <a:xfrm>
                <a:off x="8604378" y="812234"/>
                <a:ext cx="539625" cy="45443"/>
                <a:chOff x="10771360" y="3255841"/>
                <a:chExt cx="808330" cy="68070"/>
              </a:xfrm>
              <a:grpFill/>
            </p:grpSpPr>
            <p:sp>
              <p:nvSpPr>
                <p:cNvPr id="3209" name="Ellipse 184">
                  <a:extLst>
                    <a:ext uri="{FF2B5EF4-FFF2-40B4-BE49-F238E27FC236}">
                      <a16:creationId xmlns:a16="http://schemas.microsoft.com/office/drawing/2014/main" id="{56B6CC40-E0AC-2DF4-BE93-738E95EBD3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771360" y="3255841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0" name="Ellipse 185">
                  <a:extLst>
                    <a:ext uri="{FF2B5EF4-FFF2-40B4-BE49-F238E27FC236}">
                      <a16:creationId xmlns:a16="http://schemas.microsoft.com/office/drawing/2014/main" id="{DC35C057-3101-B9BC-2061-2C3DF5C838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63862" y="3255841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1" name="Ellipse 186">
                  <a:extLst>
                    <a:ext uri="{FF2B5EF4-FFF2-40B4-BE49-F238E27FC236}">
                      <a16:creationId xmlns:a16="http://schemas.microsoft.com/office/drawing/2014/main" id="{548CBD40-C9FB-7C94-13FF-57CA157954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56364" y="3255841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2" name="Ellipse 187">
                  <a:extLst>
                    <a:ext uri="{FF2B5EF4-FFF2-40B4-BE49-F238E27FC236}">
                      <a16:creationId xmlns:a16="http://schemas.microsoft.com/office/drawing/2014/main" id="{9198284C-872A-4FFD-2409-49112952A0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418874" y="3255841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3" name="Ellipse 188">
                  <a:extLst>
                    <a:ext uri="{FF2B5EF4-FFF2-40B4-BE49-F238E27FC236}">
                      <a16:creationId xmlns:a16="http://schemas.microsoft.com/office/drawing/2014/main" id="{5FC8EF35-9D9A-7423-CF76-0FDD9E3A2C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48866" y="3255841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4" name="Ellipse 189">
                  <a:extLst>
                    <a:ext uri="{FF2B5EF4-FFF2-40B4-BE49-F238E27FC236}">
                      <a16:creationId xmlns:a16="http://schemas.microsoft.com/office/drawing/2014/main" id="{DFE73661-1E37-43FE-F7F0-934EE715C3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141368" y="3255841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5" name="Ellipse 190">
                  <a:extLst>
                    <a:ext uri="{FF2B5EF4-FFF2-40B4-BE49-F238E27FC236}">
                      <a16:creationId xmlns:a16="http://schemas.microsoft.com/office/drawing/2014/main" id="{4A50DF26-1032-0841-D651-FCE08CCAF8CE}"/>
                    </a:ext>
                  </a:extLst>
                </p:cNvPr>
                <p:cNvSpPr/>
                <p:nvPr/>
              </p:nvSpPr>
              <p:spPr>
                <a:xfrm>
                  <a:off x="11233870" y="3255841"/>
                  <a:ext cx="68318" cy="68070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8" name="Ellipse 191">
                  <a:extLst>
                    <a:ext uri="{FF2B5EF4-FFF2-40B4-BE49-F238E27FC236}">
                      <a16:creationId xmlns:a16="http://schemas.microsoft.com/office/drawing/2014/main" id="{9CD03FE5-CFD5-01F9-FE35-D63DDF5801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326372" y="3255841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9" name="Ellipse 188">
                  <a:extLst>
                    <a:ext uri="{FF2B5EF4-FFF2-40B4-BE49-F238E27FC236}">
                      <a16:creationId xmlns:a16="http://schemas.microsoft.com/office/drawing/2014/main" id="{F677A88F-77A6-439B-4B4C-2264772BC6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511372" y="3255841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74" name="Gruppieren 3173">
                <a:extLst>
                  <a:ext uri="{FF2B5EF4-FFF2-40B4-BE49-F238E27FC236}">
                    <a16:creationId xmlns:a16="http://schemas.microsoft.com/office/drawing/2014/main" id="{731124D2-8E8C-72F3-348F-F3B416513092}"/>
                  </a:ext>
                </a:extLst>
              </p:cNvPr>
              <p:cNvGrpSpPr/>
              <p:nvPr/>
            </p:nvGrpSpPr>
            <p:grpSpPr>
              <a:xfrm>
                <a:off x="8604378" y="990584"/>
                <a:ext cx="539625" cy="45443"/>
                <a:chOff x="10805519" y="3500055"/>
                <a:chExt cx="808330" cy="68070"/>
              </a:xfrm>
              <a:grpFill/>
            </p:grpSpPr>
            <p:sp>
              <p:nvSpPr>
                <p:cNvPr id="3193" name="Ellipse 184">
                  <a:extLst>
                    <a:ext uri="{FF2B5EF4-FFF2-40B4-BE49-F238E27FC236}">
                      <a16:creationId xmlns:a16="http://schemas.microsoft.com/office/drawing/2014/main" id="{EA8DC9A1-83C8-0374-115F-8D41E8D73F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05519" y="3500055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6" name="Ellipse 185">
                  <a:extLst>
                    <a:ext uri="{FF2B5EF4-FFF2-40B4-BE49-F238E27FC236}">
                      <a16:creationId xmlns:a16="http://schemas.microsoft.com/office/drawing/2014/main" id="{AC4C4721-CE74-E039-6D4F-130AEF751D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98021" y="3500055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7" name="Ellipse 186">
                  <a:extLst>
                    <a:ext uri="{FF2B5EF4-FFF2-40B4-BE49-F238E27FC236}">
                      <a16:creationId xmlns:a16="http://schemas.microsoft.com/office/drawing/2014/main" id="{60ADE85A-5C67-C499-ED07-197F594E97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90523" y="3500055"/>
                  <a:ext cx="68318" cy="68070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8" name="Ellipse 187">
                  <a:extLst>
                    <a:ext uri="{FF2B5EF4-FFF2-40B4-BE49-F238E27FC236}">
                      <a16:creationId xmlns:a16="http://schemas.microsoft.com/office/drawing/2014/main" id="{9DAD2401-FD5E-D682-6CED-963DC5ADB0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453033" y="3500055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1" name="Ellipse 188">
                  <a:extLst>
                    <a:ext uri="{FF2B5EF4-FFF2-40B4-BE49-F238E27FC236}">
                      <a16:creationId xmlns:a16="http://schemas.microsoft.com/office/drawing/2014/main" id="{9F9BC5E9-2368-31BB-9FD2-F4791B0D13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83025" y="3500055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2" name="Ellipse 189">
                  <a:extLst>
                    <a:ext uri="{FF2B5EF4-FFF2-40B4-BE49-F238E27FC236}">
                      <a16:creationId xmlns:a16="http://schemas.microsoft.com/office/drawing/2014/main" id="{E3852A9C-6CDD-8E2F-8A24-1955C56890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175527" y="3500055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3" name="Ellipse 190">
                  <a:extLst>
                    <a:ext uri="{FF2B5EF4-FFF2-40B4-BE49-F238E27FC236}">
                      <a16:creationId xmlns:a16="http://schemas.microsoft.com/office/drawing/2014/main" id="{DF92BAEF-108F-2AF3-699C-173CE9EB3A2B}"/>
                    </a:ext>
                  </a:extLst>
                </p:cNvPr>
                <p:cNvSpPr/>
                <p:nvPr/>
              </p:nvSpPr>
              <p:spPr>
                <a:xfrm>
                  <a:off x="11268029" y="3500055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4" name="Ellipse 191">
                  <a:extLst>
                    <a:ext uri="{FF2B5EF4-FFF2-40B4-BE49-F238E27FC236}">
                      <a16:creationId xmlns:a16="http://schemas.microsoft.com/office/drawing/2014/main" id="{B4B75A51-E71C-74DE-EFA0-DF04E62696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360531" y="3500055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7" name="Ellipse 188">
                  <a:extLst>
                    <a:ext uri="{FF2B5EF4-FFF2-40B4-BE49-F238E27FC236}">
                      <a16:creationId xmlns:a16="http://schemas.microsoft.com/office/drawing/2014/main" id="{015F9550-39DB-7D03-F42A-0D2A4A5AE6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545531" y="3500055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76" name="Gruppieren 3175">
                <a:extLst>
                  <a:ext uri="{FF2B5EF4-FFF2-40B4-BE49-F238E27FC236}">
                    <a16:creationId xmlns:a16="http://schemas.microsoft.com/office/drawing/2014/main" id="{11BC0F27-D48C-E31E-5730-B1701A8A1473}"/>
                  </a:ext>
                </a:extLst>
              </p:cNvPr>
              <p:cNvGrpSpPr/>
              <p:nvPr/>
            </p:nvGrpSpPr>
            <p:grpSpPr>
              <a:xfrm>
                <a:off x="8604378" y="1175752"/>
                <a:ext cx="539625" cy="45443"/>
                <a:chOff x="10829703" y="3744269"/>
                <a:chExt cx="808330" cy="68070"/>
              </a:xfrm>
              <a:grpFill/>
            </p:grpSpPr>
            <p:sp>
              <p:nvSpPr>
                <p:cNvPr id="3178" name="Ellipse 184">
                  <a:extLst>
                    <a:ext uri="{FF2B5EF4-FFF2-40B4-BE49-F238E27FC236}">
                      <a16:creationId xmlns:a16="http://schemas.microsoft.com/office/drawing/2014/main" id="{DE0330F8-6D2A-70FE-0B78-D4AEC06897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829703" y="3744269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80" name="Ellipse 185">
                  <a:extLst>
                    <a:ext uri="{FF2B5EF4-FFF2-40B4-BE49-F238E27FC236}">
                      <a16:creationId xmlns:a16="http://schemas.microsoft.com/office/drawing/2014/main" id="{50826DC8-E2D8-3A06-A43F-640E0C72F6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922205" y="3744269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81" name="Ellipse 186">
                  <a:extLst>
                    <a:ext uri="{FF2B5EF4-FFF2-40B4-BE49-F238E27FC236}">
                      <a16:creationId xmlns:a16="http://schemas.microsoft.com/office/drawing/2014/main" id="{5E6DF31E-C69C-A04D-D0F7-10B1D93006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14707" y="3744269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84" name="Ellipse 187">
                  <a:extLst>
                    <a:ext uri="{FF2B5EF4-FFF2-40B4-BE49-F238E27FC236}">
                      <a16:creationId xmlns:a16="http://schemas.microsoft.com/office/drawing/2014/main" id="{EFA4078D-EC2A-750F-1170-00068FEB2D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477217" y="3744269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87" name="Ellipse 188">
                  <a:extLst>
                    <a:ext uri="{FF2B5EF4-FFF2-40B4-BE49-F238E27FC236}">
                      <a16:creationId xmlns:a16="http://schemas.microsoft.com/office/drawing/2014/main" id="{96AA29C6-0471-07AD-D5F3-2E60748E72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107209" y="3744269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89" name="Ellipse 189">
                  <a:extLst>
                    <a:ext uri="{FF2B5EF4-FFF2-40B4-BE49-F238E27FC236}">
                      <a16:creationId xmlns:a16="http://schemas.microsoft.com/office/drawing/2014/main" id="{C2622700-1FE8-DAAB-3205-9337A50447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199711" y="3744269"/>
                  <a:ext cx="68318" cy="68070"/>
                </a:xfrm>
                <a:prstGeom prst="triangl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0" name="Ellipse 190">
                  <a:extLst>
                    <a:ext uri="{FF2B5EF4-FFF2-40B4-BE49-F238E27FC236}">
                      <a16:creationId xmlns:a16="http://schemas.microsoft.com/office/drawing/2014/main" id="{D581202A-505B-EDA5-BDD5-21B422D3640A}"/>
                    </a:ext>
                  </a:extLst>
                </p:cNvPr>
                <p:cNvSpPr/>
                <p:nvPr/>
              </p:nvSpPr>
              <p:spPr>
                <a:xfrm>
                  <a:off x="11292213" y="3744269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1" name="Ellipse 191">
                  <a:extLst>
                    <a:ext uri="{FF2B5EF4-FFF2-40B4-BE49-F238E27FC236}">
                      <a16:creationId xmlns:a16="http://schemas.microsoft.com/office/drawing/2014/main" id="{2E085A38-3724-7775-3E9E-700833B4B3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384715" y="3744269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2" name="Ellipse 188">
                  <a:extLst>
                    <a:ext uri="{FF2B5EF4-FFF2-40B4-BE49-F238E27FC236}">
                      <a16:creationId xmlns:a16="http://schemas.microsoft.com/office/drawing/2014/main" id="{3527D7ED-1F13-77DA-F29C-F4557D8EF4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569715" y="3744269"/>
                  <a:ext cx="68318" cy="6807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61E19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3221" name="Grafik 3220">
              <a:extLst>
                <a:ext uri="{FF2B5EF4-FFF2-40B4-BE49-F238E27FC236}">
                  <a16:creationId xmlns:a16="http://schemas.microsoft.com/office/drawing/2014/main" id="{F29F1021-1D6E-D858-E889-055C1CBAC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2393" y="1923069"/>
              <a:ext cx="2817265" cy="1142546"/>
            </a:xfrm>
            <a:prstGeom prst="rect">
              <a:avLst/>
            </a:prstGeom>
          </p:spPr>
        </p:pic>
      </p:grpSp>
      <p:grpSp>
        <p:nvGrpSpPr>
          <p:cNvPr id="1125" name="Gruppieren 1124">
            <a:extLst>
              <a:ext uri="{FF2B5EF4-FFF2-40B4-BE49-F238E27FC236}">
                <a16:creationId xmlns:a16="http://schemas.microsoft.com/office/drawing/2014/main" id="{24F448C3-5C19-C4D0-B3AF-AF7BE5C23358}"/>
              </a:ext>
            </a:extLst>
          </p:cNvPr>
          <p:cNvGrpSpPr/>
          <p:nvPr/>
        </p:nvGrpSpPr>
        <p:grpSpPr>
          <a:xfrm>
            <a:off x="8874866" y="220841"/>
            <a:ext cx="2406754" cy="1364921"/>
            <a:chOff x="9134175" y="220841"/>
            <a:chExt cx="2406754" cy="1364921"/>
          </a:xfrm>
        </p:grpSpPr>
        <p:sp>
          <p:nvSpPr>
            <p:cNvPr id="3224" name="Abgerundetes Rechteck 3223">
              <a:extLst>
                <a:ext uri="{FF2B5EF4-FFF2-40B4-BE49-F238E27FC236}">
                  <a16:creationId xmlns:a16="http://schemas.microsoft.com/office/drawing/2014/main" id="{8E1438BD-14A5-4834-BC47-3F7EAF690A56}"/>
                </a:ext>
              </a:extLst>
            </p:cNvPr>
            <p:cNvSpPr/>
            <p:nvPr/>
          </p:nvSpPr>
          <p:spPr>
            <a:xfrm>
              <a:off x="9134175" y="220841"/>
              <a:ext cx="2406754" cy="1364921"/>
            </a:xfrm>
            <a:prstGeom prst="roundRect">
              <a:avLst>
                <a:gd name="adj" fmla="val 688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25" name="Textfeld 3224">
              <a:extLst>
                <a:ext uri="{FF2B5EF4-FFF2-40B4-BE49-F238E27FC236}">
                  <a16:creationId xmlns:a16="http://schemas.microsoft.com/office/drawing/2014/main" id="{A62D54AB-41FA-939A-1869-552E7D552668}"/>
                </a:ext>
              </a:extLst>
            </p:cNvPr>
            <p:cNvSpPr txBox="1"/>
            <p:nvPr/>
          </p:nvSpPr>
          <p:spPr>
            <a:xfrm>
              <a:off x="9134175" y="221011"/>
              <a:ext cx="1688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/>
                <a:t>XScan</a:t>
              </a:r>
              <a:endParaRPr lang="en-US" sz="1600" b="1" i="1" dirty="0"/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7DA964D-133E-CE1A-F6B9-D137D48CF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5878" y="594510"/>
              <a:ext cx="1543276" cy="886496"/>
            </a:xfrm>
            <a:prstGeom prst="rect">
              <a:avLst/>
            </a:prstGeom>
          </p:spPr>
        </p:pic>
      </p:grpSp>
      <p:grpSp>
        <p:nvGrpSpPr>
          <p:cNvPr id="1124" name="Gruppieren 1123">
            <a:extLst>
              <a:ext uri="{FF2B5EF4-FFF2-40B4-BE49-F238E27FC236}">
                <a16:creationId xmlns:a16="http://schemas.microsoft.com/office/drawing/2014/main" id="{3F173099-EBDE-54A4-78F7-72429AD56707}"/>
              </a:ext>
            </a:extLst>
          </p:cNvPr>
          <p:cNvGrpSpPr/>
          <p:nvPr/>
        </p:nvGrpSpPr>
        <p:grpSpPr>
          <a:xfrm>
            <a:off x="6705704" y="3143744"/>
            <a:ext cx="4575916" cy="1364921"/>
            <a:chOff x="6939936" y="3362112"/>
            <a:chExt cx="4575916" cy="1364921"/>
          </a:xfrm>
        </p:grpSpPr>
        <p:sp>
          <p:nvSpPr>
            <p:cNvPr id="3222" name="Abgerundetes Rechteck 3221">
              <a:extLst>
                <a:ext uri="{FF2B5EF4-FFF2-40B4-BE49-F238E27FC236}">
                  <a16:creationId xmlns:a16="http://schemas.microsoft.com/office/drawing/2014/main" id="{28B1A82C-F69F-3F35-7B04-97CA6D1D0646}"/>
                </a:ext>
              </a:extLst>
            </p:cNvPr>
            <p:cNvSpPr/>
            <p:nvPr/>
          </p:nvSpPr>
          <p:spPr>
            <a:xfrm>
              <a:off x="6973421" y="3362112"/>
              <a:ext cx="4542431" cy="1364921"/>
            </a:xfrm>
            <a:prstGeom prst="roundRect">
              <a:avLst>
                <a:gd name="adj" fmla="val 688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23" name="Textfeld 3222">
              <a:extLst>
                <a:ext uri="{FF2B5EF4-FFF2-40B4-BE49-F238E27FC236}">
                  <a16:creationId xmlns:a16="http://schemas.microsoft.com/office/drawing/2014/main" id="{651CCA23-335B-BD61-B5B9-43A808630948}"/>
                </a:ext>
              </a:extLst>
            </p:cNvPr>
            <p:cNvSpPr txBox="1"/>
            <p:nvPr/>
          </p:nvSpPr>
          <p:spPr>
            <a:xfrm>
              <a:off x="6939936" y="3395557"/>
              <a:ext cx="1933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PrediTopes </a:t>
              </a:r>
            </a:p>
          </p:txBody>
        </p:sp>
        <p:grpSp>
          <p:nvGrpSpPr>
            <p:cNvPr id="3157" name="Gruppieren 3156">
              <a:extLst>
                <a:ext uri="{FF2B5EF4-FFF2-40B4-BE49-F238E27FC236}">
                  <a16:creationId xmlns:a16="http://schemas.microsoft.com/office/drawing/2014/main" id="{40BBB410-12CC-833C-FECB-C88D8DB797B2}"/>
                </a:ext>
              </a:extLst>
            </p:cNvPr>
            <p:cNvGrpSpPr/>
            <p:nvPr/>
          </p:nvGrpSpPr>
          <p:grpSpPr>
            <a:xfrm>
              <a:off x="7201960" y="3769362"/>
              <a:ext cx="487538" cy="872085"/>
              <a:chOff x="8471046" y="2068121"/>
              <a:chExt cx="377231" cy="737286"/>
            </a:xfrm>
          </p:grpSpPr>
          <p:grpSp>
            <p:nvGrpSpPr>
              <p:cNvPr id="3139" name="Gruppieren 3138">
                <a:extLst>
                  <a:ext uri="{FF2B5EF4-FFF2-40B4-BE49-F238E27FC236}">
                    <a16:creationId xmlns:a16="http://schemas.microsoft.com/office/drawing/2014/main" id="{EC410943-4BA8-6126-969D-ED5B9A47810B}"/>
                  </a:ext>
                </a:extLst>
              </p:cNvPr>
              <p:cNvGrpSpPr/>
              <p:nvPr/>
            </p:nvGrpSpPr>
            <p:grpSpPr>
              <a:xfrm>
                <a:off x="8471046" y="2304605"/>
                <a:ext cx="377231" cy="500802"/>
                <a:chOff x="2883902" y="1247374"/>
                <a:chExt cx="464189" cy="574016"/>
              </a:xfrm>
            </p:grpSpPr>
            <p:sp>
              <p:nvSpPr>
                <p:cNvPr id="3140" name="Abgerundetes Rechteck 8">
                  <a:extLst>
                    <a:ext uri="{FF2B5EF4-FFF2-40B4-BE49-F238E27FC236}">
                      <a16:creationId xmlns:a16="http://schemas.microsoft.com/office/drawing/2014/main" id="{CA5F2D46-8A65-3709-49F2-2C1D8282CA7B}"/>
                    </a:ext>
                  </a:extLst>
                </p:cNvPr>
                <p:cNvSpPr/>
                <p:nvPr/>
              </p:nvSpPr>
              <p:spPr>
                <a:xfrm>
                  <a:off x="2883902" y="1247374"/>
                  <a:ext cx="453945" cy="437012"/>
                </a:xfrm>
                <a:custGeom>
                  <a:avLst/>
                  <a:gdLst>
                    <a:gd name="connsiteX0" fmla="*/ 0 w 631658"/>
                    <a:gd name="connsiteY0" fmla="*/ 96397 h 1087327"/>
                    <a:gd name="connsiteX1" fmla="*/ 96397 w 631658"/>
                    <a:gd name="connsiteY1" fmla="*/ 0 h 1087327"/>
                    <a:gd name="connsiteX2" fmla="*/ 535261 w 631658"/>
                    <a:gd name="connsiteY2" fmla="*/ 0 h 1087327"/>
                    <a:gd name="connsiteX3" fmla="*/ 631658 w 631658"/>
                    <a:gd name="connsiteY3" fmla="*/ 96397 h 1087327"/>
                    <a:gd name="connsiteX4" fmla="*/ 631658 w 631658"/>
                    <a:gd name="connsiteY4" fmla="*/ 990930 h 1087327"/>
                    <a:gd name="connsiteX5" fmla="*/ 535261 w 631658"/>
                    <a:gd name="connsiteY5" fmla="*/ 1087327 h 1087327"/>
                    <a:gd name="connsiteX6" fmla="*/ 96397 w 631658"/>
                    <a:gd name="connsiteY6" fmla="*/ 1087327 h 1087327"/>
                    <a:gd name="connsiteX7" fmla="*/ 0 w 631658"/>
                    <a:gd name="connsiteY7" fmla="*/ 990930 h 1087327"/>
                    <a:gd name="connsiteX8" fmla="*/ 0 w 631658"/>
                    <a:gd name="connsiteY8" fmla="*/ 96397 h 1087327"/>
                    <a:gd name="connsiteX0" fmla="*/ 0 w 631658"/>
                    <a:gd name="connsiteY0" fmla="*/ 96397 h 1087327"/>
                    <a:gd name="connsiteX1" fmla="*/ 96397 w 631658"/>
                    <a:gd name="connsiteY1" fmla="*/ 0 h 1087327"/>
                    <a:gd name="connsiteX2" fmla="*/ 473117 w 631658"/>
                    <a:gd name="connsiteY2" fmla="*/ 159798 h 1087327"/>
                    <a:gd name="connsiteX3" fmla="*/ 631658 w 631658"/>
                    <a:gd name="connsiteY3" fmla="*/ 96397 h 1087327"/>
                    <a:gd name="connsiteX4" fmla="*/ 631658 w 631658"/>
                    <a:gd name="connsiteY4" fmla="*/ 990930 h 1087327"/>
                    <a:gd name="connsiteX5" fmla="*/ 535261 w 631658"/>
                    <a:gd name="connsiteY5" fmla="*/ 1087327 h 1087327"/>
                    <a:gd name="connsiteX6" fmla="*/ 96397 w 631658"/>
                    <a:gd name="connsiteY6" fmla="*/ 1087327 h 1087327"/>
                    <a:gd name="connsiteX7" fmla="*/ 0 w 631658"/>
                    <a:gd name="connsiteY7" fmla="*/ 990930 h 1087327"/>
                    <a:gd name="connsiteX8" fmla="*/ 0 w 631658"/>
                    <a:gd name="connsiteY8" fmla="*/ 96397 h 1087327"/>
                    <a:gd name="connsiteX0" fmla="*/ 0 w 631658"/>
                    <a:gd name="connsiteY0" fmla="*/ 13920 h 1004850"/>
                    <a:gd name="connsiteX1" fmla="*/ 167418 w 631658"/>
                    <a:gd name="connsiteY1" fmla="*/ 77321 h 1004850"/>
                    <a:gd name="connsiteX2" fmla="*/ 473117 w 631658"/>
                    <a:gd name="connsiteY2" fmla="*/ 77321 h 1004850"/>
                    <a:gd name="connsiteX3" fmla="*/ 631658 w 631658"/>
                    <a:gd name="connsiteY3" fmla="*/ 13920 h 1004850"/>
                    <a:gd name="connsiteX4" fmla="*/ 631658 w 631658"/>
                    <a:gd name="connsiteY4" fmla="*/ 908453 h 1004850"/>
                    <a:gd name="connsiteX5" fmla="*/ 535261 w 631658"/>
                    <a:gd name="connsiteY5" fmla="*/ 1004850 h 1004850"/>
                    <a:gd name="connsiteX6" fmla="*/ 96397 w 631658"/>
                    <a:gd name="connsiteY6" fmla="*/ 1004850 h 1004850"/>
                    <a:gd name="connsiteX7" fmla="*/ 0 w 631658"/>
                    <a:gd name="connsiteY7" fmla="*/ 908453 h 1004850"/>
                    <a:gd name="connsiteX8" fmla="*/ 0 w 631658"/>
                    <a:gd name="connsiteY8" fmla="*/ 13920 h 1004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1658" h="1004850">
                      <a:moveTo>
                        <a:pt x="0" y="13920"/>
                      </a:moveTo>
                      <a:cubicBezTo>
                        <a:pt x="0" y="-39319"/>
                        <a:pt x="114179" y="77321"/>
                        <a:pt x="167418" y="77321"/>
                      </a:cubicBezTo>
                      <a:lnTo>
                        <a:pt x="473117" y="77321"/>
                      </a:lnTo>
                      <a:cubicBezTo>
                        <a:pt x="526356" y="77321"/>
                        <a:pt x="631658" y="-39319"/>
                        <a:pt x="631658" y="13920"/>
                      </a:cubicBezTo>
                      <a:lnTo>
                        <a:pt x="631658" y="908453"/>
                      </a:lnTo>
                      <a:cubicBezTo>
                        <a:pt x="631658" y="961692"/>
                        <a:pt x="588500" y="1004850"/>
                        <a:pt x="535261" y="1004850"/>
                      </a:cubicBezTo>
                      <a:lnTo>
                        <a:pt x="96397" y="1004850"/>
                      </a:lnTo>
                      <a:cubicBezTo>
                        <a:pt x="43158" y="1004850"/>
                        <a:pt x="0" y="961692"/>
                        <a:pt x="0" y="908453"/>
                      </a:cubicBezTo>
                      <a:lnTo>
                        <a:pt x="0" y="139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1" name="Abgerundetes Rechteck 3140">
                  <a:extLst>
                    <a:ext uri="{FF2B5EF4-FFF2-40B4-BE49-F238E27FC236}">
                      <a16:creationId xmlns:a16="http://schemas.microsoft.com/office/drawing/2014/main" id="{8A783BB2-910A-3B4D-3F5C-DB17A4A3690A}"/>
                    </a:ext>
                  </a:extLst>
                </p:cNvPr>
                <p:cNvSpPr/>
                <p:nvPr/>
              </p:nvSpPr>
              <p:spPr>
                <a:xfrm>
                  <a:off x="3089716" y="1282996"/>
                  <a:ext cx="25470" cy="40804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2" name="Abgerundetes Rechteck 3141">
                  <a:extLst>
                    <a:ext uri="{FF2B5EF4-FFF2-40B4-BE49-F238E27FC236}">
                      <a16:creationId xmlns:a16="http://schemas.microsoft.com/office/drawing/2014/main" id="{4F4A2510-1D49-A373-F640-1E3369E155BA}"/>
                    </a:ext>
                  </a:extLst>
                </p:cNvPr>
                <p:cNvSpPr/>
                <p:nvPr/>
              </p:nvSpPr>
              <p:spPr>
                <a:xfrm rot="5400000">
                  <a:off x="3210367" y="1355644"/>
                  <a:ext cx="24590" cy="250859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3" name="Abgerundetes Rechteck 3142">
                  <a:extLst>
                    <a:ext uri="{FF2B5EF4-FFF2-40B4-BE49-F238E27FC236}">
                      <a16:creationId xmlns:a16="http://schemas.microsoft.com/office/drawing/2014/main" id="{64002023-CD17-A1C3-F91F-9E46F3D16F18}"/>
                    </a:ext>
                  </a:extLst>
                </p:cNvPr>
                <p:cNvSpPr/>
                <p:nvPr/>
              </p:nvSpPr>
              <p:spPr>
                <a:xfrm>
                  <a:off x="2962424" y="1673826"/>
                  <a:ext cx="52821" cy="147564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48" name="Gruppieren 3147">
                <a:extLst>
                  <a:ext uri="{FF2B5EF4-FFF2-40B4-BE49-F238E27FC236}">
                    <a16:creationId xmlns:a16="http://schemas.microsoft.com/office/drawing/2014/main" id="{F4F21A8A-6B2C-71D8-DCC7-0B7DF06FE439}"/>
                  </a:ext>
                </a:extLst>
              </p:cNvPr>
              <p:cNvGrpSpPr/>
              <p:nvPr/>
            </p:nvGrpSpPr>
            <p:grpSpPr>
              <a:xfrm rot="18209551">
                <a:off x="8534336" y="2036892"/>
                <a:ext cx="248996" cy="311454"/>
                <a:chOff x="1889246" y="1080694"/>
                <a:chExt cx="629819" cy="708227"/>
              </a:xfrm>
            </p:grpSpPr>
            <p:sp>
              <p:nvSpPr>
                <p:cNvPr id="3149" name="Oval 3148">
                  <a:extLst>
                    <a:ext uri="{FF2B5EF4-FFF2-40B4-BE49-F238E27FC236}">
                      <a16:creationId xmlns:a16="http://schemas.microsoft.com/office/drawing/2014/main" id="{5634244C-2269-DB22-5ABB-25410DCA7DB6}"/>
                    </a:ext>
                  </a:extLst>
                </p:cNvPr>
                <p:cNvSpPr/>
                <p:nvPr/>
              </p:nvSpPr>
              <p:spPr>
                <a:xfrm>
                  <a:off x="2362069" y="1522653"/>
                  <a:ext cx="156996" cy="127321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50" name="Oval 3149">
                  <a:extLst>
                    <a:ext uri="{FF2B5EF4-FFF2-40B4-BE49-F238E27FC236}">
                      <a16:creationId xmlns:a16="http://schemas.microsoft.com/office/drawing/2014/main" id="{724EED90-46DA-5BDD-922E-27823B59A80A}"/>
                    </a:ext>
                  </a:extLst>
                </p:cNvPr>
                <p:cNvSpPr/>
                <p:nvPr/>
              </p:nvSpPr>
              <p:spPr>
                <a:xfrm>
                  <a:off x="1966263" y="1080694"/>
                  <a:ext cx="156995" cy="12732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51" name="Oval 3150">
                  <a:extLst>
                    <a:ext uri="{FF2B5EF4-FFF2-40B4-BE49-F238E27FC236}">
                      <a16:creationId xmlns:a16="http://schemas.microsoft.com/office/drawing/2014/main" id="{C3B08AC8-9B78-B283-A61A-CCC9D3996D69}"/>
                    </a:ext>
                  </a:extLst>
                </p:cNvPr>
                <p:cNvSpPr/>
                <p:nvPr/>
              </p:nvSpPr>
              <p:spPr>
                <a:xfrm>
                  <a:off x="1889246" y="1194950"/>
                  <a:ext cx="156995" cy="1273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52" name="Oval 3151">
                  <a:extLst>
                    <a:ext uri="{FF2B5EF4-FFF2-40B4-BE49-F238E27FC236}">
                      <a16:creationId xmlns:a16="http://schemas.microsoft.com/office/drawing/2014/main" id="{8DC25285-415A-94A3-25EB-A5BA532ABDEB}"/>
                    </a:ext>
                  </a:extLst>
                </p:cNvPr>
                <p:cNvSpPr/>
                <p:nvPr/>
              </p:nvSpPr>
              <p:spPr>
                <a:xfrm>
                  <a:off x="1953656" y="1329194"/>
                  <a:ext cx="156995" cy="12732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53" name="Oval 3152">
                  <a:extLst>
                    <a:ext uri="{FF2B5EF4-FFF2-40B4-BE49-F238E27FC236}">
                      <a16:creationId xmlns:a16="http://schemas.microsoft.com/office/drawing/2014/main" id="{CD091EAE-6712-9F9E-7A62-2695B1B42173}"/>
                    </a:ext>
                  </a:extLst>
                </p:cNvPr>
                <p:cNvSpPr/>
                <p:nvPr/>
              </p:nvSpPr>
              <p:spPr>
                <a:xfrm>
                  <a:off x="2293366" y="1402846"/>
                  <a:ext cx="156996" cy="12732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54" name="Oval 3153">
                  <a:extLst>
                    <a:ext uri="{FF2B5EF4-FFF2-40B4-BE49-F238E27FC236}">
                      <a16:creationId xmlns:a16="http://schemas.microsoft.com/office/drawing/2014/main" id="{DA5F2E0A-F1AF-0997-4162-882E89909F6A}"/>
                    </a:ext>
                  </a:extLst>
                </p:cNvPr>
                <p:cNvSpPr/>
                <p:nvPr/>
              </p:nvSpPr>
              <p:spPr>
                <a:xfrm>
                  <a:off x="2122084" y="1399117"/>
                  <a:ext cx="156995" cy="12732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155" name="Oval 3154">
                  <a:extLst>
                    <a:ext uri="{FF2B5EF4-FFF2-40B4-BE49-F238E27FC236}">
                      <a16:creationId xmlns:a16="http://schemas.microsoft.com/office/drawing/2014/main" id="{0BD1467C-8497-8A23-ADBB-46FE4D78DF6B}"/>
                    </a:ext>
                  </a:extLst>
                </p:cNvPr>
                <p:cNvSpPr/>
                <p:nvPr/>
              </p:nvSpPr>
              <p:spPr>
                <a:xfrm>
                  <a:off x="2315904" y="1661600"/>
                  <a:ext cx="156996" cy="127321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  <p:pic>
          <p:nvPicPr>
            <p:cNvPr id="3158" name="Grafik 3157">
              <a:extLst>
                <a:ext uri="{FF2B5EF4-FFF2-40B4-BE49-F238E27FC236}">
                  <a16:creationId xmlns:a16="http://schemas.microsoft.com/office/drawing/2014/main" id="{656C86B3-1176-4EDF-4066-211D88938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6632" y="3537379"/>
              <a:ext cx="1316958" cy="1073732"/>
            </a:xfrm>
            <a:prstGeom prst="rect">
              <a:avLst/>
            </a:prstGeom>
          </p:spPr>
        </p:pic>
        <p:pic>
          <p:nvPicPr>
            <p:cNvPr id="11" name="Grafik 10" descr="Bayesian Analysis — An Introduction | by Yash Chaudhary | Medium">
              <a:extLst>
                <a:ext uri="{FF2B5EF4-FFF2-40B4-BE49-F238E27FC236}">
                  <a16:creationId xmlns:a16="http://schemas.microsoft.com/office/drawing/2014/main" id="{8D2E5681-5944-8CAF-B9F9-5111B4C91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21330" y="3590307"/>
              <a:ext cx="1256438" cy="819823"/>
            </a:xfrm>
            <a:prstGeom prst="rect">
              <a:avLst/>
            </a:prstGeom>
          </p:spPr>
        </p:pic>
        <p:grpSp>
          <p:nvGrpSpPr>
            <p:cNvPr id="1050" name="Gruppieren 1049">
              <a:extLst>
                <a:ext uri="{FF2B5EF4-FFF2-40B4-BE49-F238E27FC236}">
                  <a16:creationId xmlns:a16="http://schemas.microsoft.com/office/drawing/2014/main" id="{2C89EC15-8BD6-14F0-3746-0005ECB3CA76}"/>
                </a:ext>
              </a:extLst>
            </p:cNvPr>
            <p:cNvGrpSpPr/>
            <p:nvPr/>
          </p:nvGrpSpPr>
          <p:grpSpPr>
            <a:xfrm>
              <a:off x="7919564" y="3847056"/>
              <a:ext cx="809138" cy="710068"/>
              <a:chOff x="5206079" y="388596"/>
              <a:chExt cx="1128294" cy="1145074"/>
            </a:xfrm>
          </p:grpSpPr>
          <p:pic>
            <p:nvPicPr>
              <p:cNvPr id="1047" name="Picture 27" descr="IEDB.org: Free epitope database and prediction resource">
                <a:extLst>
                  <a:ext uri="{FF2B5EF4-FFF2-40B4-BE49-F238E27FC236}">
                    <a16:creationId xmlns:a16="http://schemas.microsoft.com/office/drawing/2014/main" id="{627C0DC4-23EC-ECD7-0DF6-0689525B8B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6079" y="388596"/>
                <a:ext cx="499508" cy="475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Grafik 1045">
                <a:extLst>
                  <a:ext uri="{FF2B5EF4-FFF2-40B4-BE49-F238E27FC236}">
                    <a16:creationId xmlns:a16="http://schemas.microsoft.com/office/drawing/2014/main" id="{0FB2C6E4-0018-B02B-6493-6E72217FA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2073" y="516565"/>
                <a:ext cx="932300" cy="101710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127" name="Gruppieren 1126">
            <a:extLst>
              <a:ext uri="{FF2B5EF4-FFF2-40B4-BE49-F238E27FC236}">
                <a16:creationId xmlns:a16="http://schemas.microsoft.com/office/drawing/2014/main" id="{DA926C14-0DD6-A93F-7E28-9BED2D17FEB7}"/>
              </a:ext>
            </a:extLst>
          </p:cNvPr>
          <p:cNvGrpSpPr/>
          <p:nvPr/>
        </p:nvGrpSpPr>
        <p:grpSpPr>
          <a:xfrm>
            <a:off x="456409" y="4600316"/>
            <a:ext cx="10825211" cy="1722943"/>
            <a:chOff x="430527" y="4600316"/>
            <a:chExt cx="10825211" cy="1722943"/>
          </a:xfrm>
        </p:grpSpPr>
        <p:sp>
          <p:nvSpPr>
            <p:cNvPr id="3226" name="Abgerundetes Rechteck 3225">
              <a:extLst>
                <a:ext uri="{FF2B5EF4-FFF2-40B4-BE49-F238E27FC236}">
                  <a16:creationId xmlns:a16="http://schemas.microsoft.com/office/drawing/2014/main" id="{B98BF914-F9D4-89B1-DC19-131A9E589161}"/>
                </a:ext>
              </a:extLst>
            </p:cNvPr>
            <p:cNvSpPr/>
            <p:nvPr/>
          </p:nvSpPr>
          <p:spPr>
            <a:xfrm>
              <a:off x="441694" y="4605008"/>
              <a:ext cx="10814044" cy="1718251"/>
            </a:xfrm>
            <a:prstGeom prst="roundRect">
              <a:avLst>
                <a:gd name="adj" fmla="val 6886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TextBox 681">
              <a:extLst>
                <a:ext uri="{FF2B5EF4-FFF2-40B4-BE49-F238E27FC236}">
                  <a16:creationId xmlns:a16="http://schemas.microsoft.com/office/drawing/2014/main" id="{222EC8E5-E737-C84C-7F08-E29A816429B3}"/>
                </a:ext>
              </a:extLst>
            </p:cNvPr>
            <p:cNvSpPr txBox="1"/>
            <p:nvPr/>
          </p:nvSpPr>
          <p:spPr>
            <a:xfrm>
              <a:off x="9925813" y="5281027"/>
              <a:ext cx="132992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Clustering &amp; ranking</a:t>
              </a:r>
            </a:p>
            <a:p>
              <a:pPr algn="ctr"/>
              <a:r>
                <a:rPr lang="de-DE" sz="900" dirty="0"/>
                <a:t>K-</a:t>
              </a:r>
              <a:r>
                <a:rPr lang="de-DE" sz="900" dirty="0" err="1"/>
                <a:t>mean</a:t>
              </a:r>
              <a:r>
                <a:rPr lang="de-DE" sz="900" dirty="0"/>
                <a:t>/HDBSCAN</a:t>
              </a:r>
              <a:endParaRPr lang="ko-KR" altLang="en-US" sz="900" b="1" dirty="0"/>
            </a:p>
          </p:txBody>
        </p:sp>
        <p:grpSp>
          <p:nvGrpSpPr>
            <p:cNvPr id="3237" name="Gruppieren 3236">
              <a:extLst>
                <a:ext uri="{FF2B5EF4-FFF2-40B4-BE49-F238E27FC236}">
                  <a16:creationId xmlns:a16="http://schemas.microsoft.com/office/drawing/2014/main" id="{D5FEC263-3949-BA68-8686-90E35DD00A63}"/>
                </a:ext>
              </a:extLst>
            </p:cNvPr>
            <p:cNvGrpSpPr/>
            <p:nvPr/>
          </p:nvGrpSpPr>
          <p:grpSpPr>
            <a:xfrm>
              <a:off x="6574772" y="4736614"/>
              <a:ext cx="2934899" cy="1455039"/>
              <a:chOff x="6724900" y="5060911"/>
              <a:chExt cx="2934899" cy="1455039"/>
            </a:xfrm>
          </p:grpSpPr>
          <p:sp>
            <p:nvSpPr>
              <p:cNvPr id="3230" name="Abgerundetes Rechteck 3229">
                <a:extLst>
                  <a:ext uri="{FF2B5EF4-FFF2-40B4-BE49-F238E27FC236}">
                    <a16:creationId xmlns:a16="http://schemas.microsoft.com/office/drawing/2014/main" id="{5DBFFC01-6552-1B5B-D196-3B54BF4D6FED}"/>
                  </a:ext>
                </a:extLst>
              </p:cNvPr>
              <p:cNvSpPr/>
              <p:nvPr/>
            </p:nvSpPr>
            <p:spPr>
              <a:xfrm>
                <a:off x="6740587" y="5060911"/>
                <a:ext cx="2903525" cy="1455039"/>
              </a:xfrm>
              <a:prstGeom prst="roundRect">
                <a:avLst>
                  <a:gd name="adj" fmla="val 6886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36" name="Gruppieren 3235">
                <a:extLst>
                  <a:ext uri="{FF2B5EF4-FFF2-40B4-BE49-F238E27FC236}">
                    <a16:creationId xmlns:a16="http://schemas.microsoft.com/office/drawing/2014/main" id="{362A74E9-41C2-DE7D-CABB-200836B0B12B}"/>
                  </a:ext>
                </a:extLst>
              </p:cNvPr>
              <p:cNvGrpSpPr/>
              <p:nvPr/>
            </p:nvGrpSpPr>
            <p:grpSpPr>
              <a:xfrm>
                <a:off x="6724900" y="5099959"/>
                <a:ext cx="2934899" cy="1376942"/>
                <a:chOff x="6757169" y="5149405"/>
                <a:chExt cx="2934899" cy="1376942"/>
              </a:xfrm>
            </p:grpSpPr>
            <p:sp>
              <p:nvSpPr>
                <p:cNvPr id="1288" name="TextBox 685">
                  <a:extLst>
                    <a:ext uri="{FF2B5EF4-FFF2-40B4-BE49-F238E27FC236}">
                      <a16:creationId xmlns:a16="http://schemas.microsoft.com/office/drawing/2014/main" id="{00B4E329-6E88-1763-411C-DD5AD1E99DCB}"/>
                    </a:ext>
                  </a:extLst>
                </p:cNvPr>
                <p:cNvSpPr txBox="1"/>
                <p:nvPr/>
              </p:nvSpPr>
              <p:spPr>
                <a:xfrm>
                  <a:off x="6785018" y="5149405"/>
                  <a:ext cx="1428151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noProof="0" dirty="0"/>
                    <a:t>Features selection</a:t>
                  </a:r>
                </a:p>
                <a:p>
                  <a:pPr algn="ctr"/>
                  <a:r>
                    <a:rPr lang="en-US" sz="900" noProof="0" dirty="0"/>
                    <a:t>Only relevant or predictive features were considered</a:t>
                  </a:r>
                </a:p>
              </p:txBody>
            </p:sp>
            <p:sp>
              <p:nvSpPr>
                <p:cNvPr id="1289" name="TextBox 683">
                  <a:extLst>
                    <a:ext uri="{FF2B5EF4-FFF2-40B4-BE49-F238E27FC236}">
                      <a16:creationId xmlns:a16="http://schemas.microsoft.com/office/drawing/2014/main" id="{04DBCC94-811E-FBE5-7CAC-6BA23AA676F5}"/>
                    </a:ext>
                  </a:extLst>
                </p:cNvPr>
                <p:cNvSpPr txBox="1"/>
                <p:nvPr/>
              </p:nvSpPr>
              <p:spPr>
                <a:xfrm>
                  <a:off x="8190319" y="5349285"/>
                  <a:ext cx="1501749" cy="392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b="1" dirty="0"/>
                    <a:t>Dimension reduction</a:t>
                  </a:r>
                </a:p>
                <a:p>
                  <a:pPr algn="ctr"/>
                  <a:r>
                    <a:rPr lang="en-US" altLang="ko-KR" sz="900" dirty="0"/>
                    <a:t>PCA/t-SNE/UMAP</a:t>
                  </a:r>
                  <a:endParaRPr lang="de-DE" sz="900" dirty="0"/>
                </a:p>
              </p:txBody>
            </p:sp>
            <p:pic>
              <p:nvPicPr>
                <p:cNvPr id="1294" name="Picture 2">
                  <a:extLst>
                    <a:ext uri="{FF2B5EF4-FFF2-40B4-BE49-F238E27FC236}">
                      <a16:creationId xmlns:a16="http://schemas.microsoft.com/office/drawing/2014/main" id="{B201BF76-286D-9882-25B9-7EDFEEABFA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17200" y="5695166"/>
                  <a:ext cx="704415" cy="558690"/>
                </a:xfrm>
                <a:prstGeom prst="rect">
                  <a:avLst/>
                </a:prstGeom>
                <a:noFill/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6" name="Picture 3">
                  <a:extLst>
                    <a:ext uri="{FF2B5EF4-FFF2-40B4-BE49-F238E27FC236}">
                      <a16:creationId xmlns:a16="http://schemas.microsoft.com/office/drawing/2014/main" id="{C75137E5-D9A1-7E6D-7C1D-5539033F16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788" y="5700210"/>
                  <a:ext cx="672449" cy="54860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05" name="Pfeil nach rechts 3204">
                  <a:extLst>
                    <a:ext uri="{FF2B5EF4-FFF2-40B4-BE49-F238E27FC236}">
                      <a16:creationId xmlns:a16="http://schemas.microsoft.com/office/drawing/2014/main" id="{93D1FA24-2D48-5F98-E3C3-7F644D86AAEA}"/>
                    </a:ext>
                  </a:extLst>
                </p:cNvPr>
                <p:cNvSpPr/>
                <p:nvPr/>
              </p:nvSpPr>
              <p:spPr>
                <a:xfrm>
                  <a:off x="8089478" y="5903369"/>
                  <a:ext cx="257989" cy="21302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6" name="Textfeld 3205">
                  <a:extLst>
                    <a:ext uri="{FF2B5EF4-FFF2-40B4-BE49-F238E27FC236}">
                      <a16:creationId xmlns:a16="http://schemas.microsoft.com/office/drawing/2014/main" id="{65F8AF49-A1BE-4037-FB52-B61277E04C18}"/>
                    </a:ext>
                  </a:extLst>
                </p:cNvPr>
                <p:cNvSpPr txBox="1"/>
                <p:nvPr/>
              </p:nvSpPr>
              <p:spPr>
                <a:xfrm>
                  <a:off x="6757169" y="6249348"/>
                  <a:ext cx="277445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b="1" noProof="0" dirty="0">
                      <a:solidFill>
                        <a:schemeClr val="accent1"/>
                      </a:solidFill>
                    </a:rPr>
                    <a:t>Multivariable embedding-based Ranking</a:t>
                  </a:r>
                </a:p>
              </p:txBody>
            </p:sp>
          </p:grpSp>
        </p:grpSp>
        <p:sp>
          <p:nvSpPr>
            <p:cNvPr id="3208" name="Geschweifte Klammer rechts 3207">
              <a:extLst>
                <a:ext uri="{FF2B5EF4-FFF2-40B4-BE49-F238E27FC236}">
                  <a16:creationId xmlns:a16="http://schemas.microsoft.com/office/drawing/2014/main" id="{3DD29030-2B4D-9112-BC62-40E1111C58AC}"/>
                </a:ext>
              </a:extLst>
            </p:cNvPr>
            <p:cNvSpPr/>
            <p:nvPr/>
          </p:nvSpPr>
          <p:spPr>
            <a:xfrm>
              <a:off x="9595664" y="4911364"/>
              <a:ext cx="306751" cy="1105539"/>
            </a:xfrm>
            <a:prstGeom prst="rightBrace">
              <a:avLst>
                <a:gd name="adj1" fmla="val 62275"/>
                <a:gd name="adj2" fmla="val 5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32" name="Gruppieren 3231">
              <a:extLst>
                <a:ext uri="{FF2B5EF4-FFF2-40B4-BE49-F238E27FC236}">
                  <a16:creationId xmlns:a16="http://schemas.microsoft.com/office/drawing/2014/main" id="{9E9C28CC-8E34-68F0-F38C-3856C06C14C0}"/>
                </a:ext>
              </a:extLst>
            </p:cNvPr>
            <p:cNvGrpSpPr/>
            <p:nvPr/>
          </p:nvGrpSpPr>
          <p:grpSpPr>
            <a:xfrm>
              <a:off x="594093" y="4736614"/>
              <a:ext cx="2944345" cy="1455039"/>
              <a:chOff x="594093" y="5050514"/>
              <a:chExt cx="2944345" cy="1455039"/>
            </a:xfrm>
          </p:grpSpPr>
          <p:sp>
            <p:nvSpPr>
              <p:cNvPr id="3228" name="Abgerundetes Rechteck 3227">
                <a:extLst>
                  <a:ext uri="{FF2B5EF4-FFF2-40B4-BE49-F238E27FC236}">
                    <a16:creationId xmlns:a16="http://schemas.microsoft.com/office/drawing/2014/main" id="{225756F9-EDA8-468B-F15E-46E5254E2706}"/>
                  </a:ext>
                </a:extLst>
              </p:cNvPr>
              <p:cNvSpPr/>
              <p:nvPr/>
            </p:nvSpPr>
            <p:spPr>
              <a:xfrm>
                <a:off x="594093" y="5050514"/>
                <a:ext cx="2903525" cy="1455039"/>
              </a:xfrm>
              <a:prstGeom prst="roundRect">
                <a:avLst>
                  <a:gd name="adj" fmla="val 6886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72" name="Grafik 3171" descr="Ein Bild, das Text, Screenshot, Reihe, parallel enthält.&#10;&#10;KI-generierte Inhalte können fehlerhaft sein.">
                <a:extLst>
                  <a:ext uri="{FF2B5EF4-FFF2-40B4-BE49-F238E27FC236}">
                    <a16:creationId xmlns:a16="http://schemas.microsoft.com/office/drawing/2014/main" id="{762B7D69-8759-9CBD-E78F-F9345570C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1176" y="5420758"/>
                <a:ext cx="1523403" cy="714551"/>
              </a:xfrm>
              <a:prstGeom prst="rect">
                <a:avLst/>
              </a:prstGeom>
            </p:spPr>
          </p:pic>
          <p:grpSp>
            <p:nvGrpSpPr>
              <p:cNvPr id="3195" name="Gruppieren 3194">
                <a:extLst>
                  <a:ext uri="{FF2B5EF4-FFF2-40B4-BE49-F238E27FC236}">
                    <a16:creationId xmlns:a16="http://schemas.microsoft.com/office/drawing/2014/main" id="{7DEE7CB5-83E5-89D6-EFE8-9B1B3AEEE8D4}"/>
                  </a:ext>
                </a:extLst>
              </p:cNvPr>
              <p:cNvGrpSpPr/>
              <p:nvPr/>
            </p:nvGrpSpPr>
            <p:grpSpPr>
              <a:xfrm>
                <a:off x="1173854" y="5247111"/>
                <a:ext cx="2364584" cy="1061844"/>
                <a:chOff x="6491221" y="3457018"/>
                <a:chExt cx="2364584" cy="1061844"/>
              </a:xfrm>
              <a:effectLst/>
            </p:grpSpPr>
            <p:pic>
              <p:nvPicPr>
                <p:cNvPr id="3175" name="Grafik 3174" descr="Ein Bild, das Text, Screenshot, Reihe, Schrift enthält.&#10;&#10;KI-generierte Inhalte können fehlerhaft sein.">
                  <a:extLst>
                    <a:ext uri="{FF2B5EF4-FFF2-40B4-BE49-F238E27FC236}">
                      <a16:creationId xmlns:a16="http://schemas.microsoft.com/office/drawing/2014/main" id="{48FBFE47-E780-8605-40F2-AC0DE4424B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91221" y="3457018"/>
                  <a:ext cx="1363807" cy="106184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grpSp>
              <p:nvGrpSpPr>
                <p:cNvPr id="3194" name="Gruppieren 3193">
                  <a:extLst>
                    <a:ext uri="{FF2B5EF4-FFF2-40B4-BE49-F238E27FC236}">
                      <a16:creationId xmlns:a16="http://schemas.microsoft.com/office/drawing/2014/main" id="{9CD0A45E-7458-F4B1-CDB5-1E60E27D4D18}"/>
                    </a:ext>
                  </a:extLst>
                </p:cNvPr>
                <p:cNvGrpSpPr/>
                <p:nvPr/>
              </p:nvGrpSpPr>
              <p:grpSpPr>
                <a:xfrm>
                  <a:off x="7767905" y="3647367"/>
                  <a:ext cx="1087900" cy="696117"/>
                  <a:chOff x="7767905" y="3647367"/>
                  <a:chExt cx="1087900" cy="696117"/>
                </a:xfrm>
              </p:grpSpPr>
              <p:pic>
                <p:nvPicPr>
                  <p:cNvPr id="3177" name="Grafik 3176" descr="Lineal Silhouette">
                    <a:extLst>
                      <a:ext uri="{FF2B5EF4-FFF2-40B4-BE49-F238E27FC236}">
                        <a16:creationId xmlns:a16="http://schemas.microsoft.com/office/drawing/2014/main" id="{C3ED2CB5-32C9-9F71-BFD0-384843B7B0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rcRect/>
                  <a:stretch/>
                </p:blipFill>
                <p:spPr>
                  <a:xfrm rot="18908439">
                    <a:off x="7767905" y="3647367"/>
                    <a:ext cx="696117" cy="696117"/>
                  </a:xfrm>
                  <a:prstGeom prst="rect">
                    <a:avLst/>
                  </a:prstGeom>
                </p:spPr>
              </p:pic>
              <p:grpSp>
                <p:nvGrpSpPr>
                  <p:cNvPr id="3188" name="Gruppieren 3187">
                    <a:extLst>
                      <a:ext uri="{FF2B5EF4-FFF2-40B4-BE49-F238E27FC236}">
                        <a16:creationId xmlns:a16="http://schemas.microsoft.com/office/drawing/2014/main" id="{A7B6683B-3B2B-0E50-1EA3-495DFCC2712E}"/>
                      </a:ext>
                    </a:extLst>
                  </p:cNvPr>
                  <p:cNvGrpSpPr/>
                  <p:nvPr/>
                </p:nvGrpSpPr>
                <p:grpSpPr>
                  <a:xfrm>
                    <a:off x="7929715" y="3687097"/>
                    <a:ext cx="926090" cy="639097"/>
                    <a:chOff x="7929715" y="3687097"/>
                    <a:chExt cx="926090" cy="639097"/>
                  </a:xfrm>
                </p:grpSpPr>
                <p:cxnSp>
                  <p:nvCxnSpPr>
                    <p:cNvPr id="3179" name="Gerade Verbindung 3178">
                      <a:extLst>
                        <a:ext uri="{FF2B5EF4-FFF2-40B4-BE49-F238E27FC236}">
                          <a16:creationId xmlns:a16="http://schemas.microsoft.com/office/drawing/2014/main" id="{85A18DAC-8366-6525-0116-1FA7D1B74F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141111" y="3993698"/>
                      <a:ext cx="432618" cy="0"/>
                    </a:xfrm>
                    <a:prstGeom prst="line">
                      <a:avLst/>
                    </a:prstGeom>
                    <a:ln>
                      <a:solidFill>
                        <a:schemeClr val="bg1"/>
                      </a:solidFill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2" name="Gerade Verbindung mit Pfeil 3181">
                      <a:extLst>
                        <a:ext uri="{FF2B5EF4-FFF2-40B4-BE49-F238E27FC236}">
                          <a16:creationId xmlns:a16="http://schemas.microsoft.com/office/drawing/2014/main" id="{139A9DF7-1CFF-EB19-807C-79376E21F06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934632" y="3687097"/>
                      <a:ext cx="0" cy="28513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3" name="Gerade Verbindung mit Pfeil 3182">
                      <a:extLst>
                        <a:ext uri="{FF2B5EF4-FFF2-40B4-BE49-F238E27FC236}">
                          <a16:creationId xmlns:a16="http://schemas.microsoft.com/office/drawing/2014/main" id="{A23822D6-D7C1-D40B-50F0-5E2FB4E156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929715" y="4007721"/>
                      <a:ext cx="4917" cy="318473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85" name="Textfeld 3184">
                      <a:extLst>
                        <a:ext uri="{FF2B5EF4-FFF2-40B4-BE49-F238E27FC236}">
                          <a16:creationId xmlns:a16="http://schemas.microsoft.com/office/drawing/2014/main" id="{49C2AFC2-4D0D-DBF9-5CBA-F76251C1F9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9766" y="3730722"/>
                      <a:ext cx="616039" cy="2769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1"/>
                          </a:solidFill>
                          <a:cs typeface="Arial" pitchFamily="34" charset="0"/>
                        </a:rPr>
                        <a:t>higher</a:t>
                      </a:r>
                      <a:endParaRPr lang="en-US" altLang="ko-KR" sz="1200" dirty="0">
                        <a:solidFill>
                          <a:schemeClr val="accent1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3186" name="Textfeld 3185">
                      <a:extLst>
                        <a:ext uri="{FF2B5EF4-FFF2-40B4-BE49-F238E27FC236}">
                          <a16:creationId xmlns:a16="http://schemas.microsoft.com/office/drawing/2014/main" id="{B05D43F0-A04A-DB11-F5EE-90D138DBAB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9766" y="3971610"/>
                      <a:ext cx="616039" cy="276999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cs typeface="Arial" pitchFamily="34" charset="0"/>
                        </a:rPr>
                        <a:t>lower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3235" name="Gruppieren 3234">
              <a:extLst>
                <a:ext uri="{FF2B5EF4-FFF2-40B4-BE49-F238E27FC236}">
                  <a16:creationId xmlns:a16="http://schemas.microsoft.com/office/drawing/2014/main" id="{0CDCD004-42B5-9D1D-3DF7-AA9867EE53B9}"/>
                </a:ext>
              </a:extLst>
            </p:cNvPr>
            <p:cNvGrpSpPr/>
            <p:nvPr/>
          </p:nvGrpSpPr>
          <p:grpSpPr>
            <a:xfrm>
              <a:off x="3574106" y="4736614"/>
              <a:ext cx="2903525" cy="1455039"/>
              <a:chOff x="3669642" y="5060911"/>
              <a:chExt cx="2903525" cy="1455039"/>
            </a:xfrm>
          </p:grpSpPr>
          <p:sp>
            <p:nvSpPr>
              <p:cNvPr id="3229" name="Abgerundetes Rechteck 3228">
                <a:extLst>
                  <a:ext uri="{FF2B5EF4-FFF2-40B4-BE49-F238E27FC236}">
                    <a16:creationId xmlns:a16="http://schemas.microsoft.com/office/drawing/2014/main" id="{E4D0F63D-7053-50BB-06C2-4BEA5C3F88F5}"/>
                  </a:ext>
                </a:extLst>
              </p:cNvPr>
              <p:cNvSpPr/>
              <p:nvPr/>
            </p:nvSpPr>
            <p:spPr>
              <a:xfrm>
                <a:off x="3669642" y="5060911"/>
                <a:ext cx="2903525" cy="1455039"/>
              </a:xfrm>
              <a:prstGeom prst="roundRect">
                <a:avLst>
                  <a:gd name="adj" fmla="val 6886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34" name="Gruppieren 3233">
                <a:extLst>
                  <a:ext uri="{FF2B5EF4-FFF2-40B4-BE49-F238E27FC236}">
                    <a16:creationId xmlns:a16="http://schemas.microsoft.com/office/drawing/2014/main" id="{A7518CCC-F1D4-5A93-E548-066343606AD3}"/>
                  </a:ext>
                </a:extLst>
              </p:cNvPr>
              <p:cNvGrpSpPr/>
              <p:nvPr/>
            </p:nvGrpSpPr>
            <p:grpSpPr>
              <a:xfrm>
                <a:off x="3770161" y="5127984"/>
                <a:ext cx="2702487" cy="1320893"/>
                <a:chOff x="3885147" y="5205454"/>
                <a:chExt cx="2702487" cy="1320893"/>
              </a:xfrm>
            </p:grpSpPr>
            <p:grpSp>
              <p:nvGrpSpPr>
                <p:cNvPr id="1074" name="Gruppieren 1073">
                  <a:extLst>
                    <a:ext uri="{FF2B5EF4-FFF2-40B4-BE49-F238E27FC236}">
                      <a16:creationId xmlns:a16="http://schemas.microsoft.com/office/drawing/2014/main" id="{D736DAC9-FA9F-50C4-972B-92D7D7713213}"/>
                    </a:ext>
                  </a:extLst>
                </p:cNvPr>
                <p:cNvGrpSpPr/>
                <p:nvPr/>
              </p:nvGrpSpPr>
              <p:grpSpPr>
                <a:xfrm>
                  <a:off x="3906949" y="5205454"/>
                  <a:ext cx="1415587" cy="1013894"/>
                  <a:chOff x="1925774" y="2102988"/>
                  <a:chExt cx="1920973" cy="1871043"/>
                </a:xfrm>
              </p:grpSpPr>
              <p:sp>
                <p:nvSpPr>
                  <p:cNvPr id="1075" name="Textfeld 1074">
                    <a:extLst>
                      <a:ext uri="{FF2B5EF4-FFF2-40B4-BE49-F238E27FC236}">
                        <a16:creationId xmlns:a16="http://schemas.microsoft.com/office/drawing/2014/main" id="{CF4B5FBA-9701-5BD4-2BBA-6EF2C74B24F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6260" y="2102988"/>
                    <a:ext cx="1193800" cy="4259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/>
                      <a:t>Affinity</a:t>
                    </a:r>
                  </a:p>
                </p:txBody>
              </p:sp>
              <p:grpSp>
                <p:nvGrpSpPr>
                  <p:cNvPr id="1076" name="Gruppieren 1075">
                    <a:extLst>
                      <a:ext uri="{FF2B5EF4-FFF2-40B4-BE49-F238E27FC236}">
                        <a16:creationId xmlns:a16="http://schemas.microsoft.com/office/drawing/2014/main" id="{FE73D339-C60F-F745-BB3A-A23AD71E86F6}"/>
                      </a:ext>
                    </a:extLst>
                  </p:cNvPr>
                  <p:cNvGrpSpPr/>
                  <p:nvPr/>
                </p:nvGrpSpPr>
                <p:grpSpPr>
                  <a:xfrm>
                    <a:off x="1925774" y="2323403"/>
                    <a:ext cx="1889941" cy="1549400"/>
                    <a:chOff x="1925774" y="2312770"/>
                    <a:chExt cx="1889941" cy="1549400"/>
                  </a:xfrm>
                </p:grpSpPr>
                <p:pic>
                  <p:nvPicPr>
                    <p:cNvPr id="1078" name="Grafik 1077" descr="Signal mit einfarbiger Füllung">
                      <a:extLst>
                        <a:ext uri="{FF2B5EF4-FFF2-40B4-BE49-F238E27FC236}">
                          <a16:creationId xmlns:a16="http://schemas.microsoft.com/office/drawing/2014/main" id="{18C0DE2E-8836-B2D4-C885-FEDA2DC4E0E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2146918" y="2312770"/>
                      <a:ext cx="1549400" cy="15494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079" name="Gerade Verbindung 1078">
                      <a:extLst>
                        <a:ext uri="{FF2B5EF4-FFF2-40B4-BE49-F238E27FC236}">
                          <a16:creationId xmlns:a16="http://schemas.microsoft.com/office/drawing/2014/main" id="{FE103DDA-77E0-F86F-6732-96D58BA17E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39395" y="2794672"/>
                      <a:ext cx="1410150" cy="0"/>
                    </a:xfrm>
                    <a:prstGeom prst="line">
                      <a:avLst/>
                    </a:prstGeom>
                    <a:ln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0" name="Gerade Verbindung 1079">
                      <a:extLst>
                        <a:ext uri="{FF2B5EF4-FFF2-40B4-BE49-F238E27FC236}">
                          <a16:creationId xmlns:a16="http://schemas.microsoft.com/office/drawing/2014/main" id="{D1E7996D-5472-CAA8-7B52-9D2F296A02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39399" y="3089298"/>
                      <a:ext cx="1410150" cy="0"/>
                    </a:xfrm>
                    <a:prstGeom prst="line">
                      <a:avLst/>
                    </a:prstGeom>
                    <a:ln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1" name="Textfeld 1080">
                      <a:extLst>
                        <a:ext uri="{FF2B5EF4-FFF2-40B4-BE49-F238E27FC236}">
                          <a16:creationId xmlns:a16="http://schemas.microsoft.com/office/drawing/2014/main" id="{851DCBEA-7D57-CBF1-62A2-4E7A4174B8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15680" y="2409104"/>
                      <a:ext cx="700035" cy="3691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700" dirty="0"/>
                        <a:t>0 - 50</a:t>
                      </a:r>
                      <a:r>
                        <a:rPr lang="en-US" sz="700" baseline="-25000" dirty="0"/>
                        <a:t>nM</a:t>
                      </a:r>
                    </a:p>
                  </p:txBody>
                </p:sp>
                <p:sp>
                  <p:nvSpPr>
                    <p:cNvPr id="1082" name="Textfeld 1081">
                      <a:extLst>
                        <a:ext uri="{FF2B5EF4-FFF2-40B4-BE49-F238E27FC236}">
                          <a16:creationId xmlns:a16="http://schemas.microsoft.com/office/drawing/2014/main" id="{A43B368A-D0B7-7102-7AE0-74F80621CE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25774" y="2409106"/>
                      <a:ext cx="679036" cy="3691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700" dirty="0"/>
                        <a:t>High</a:t>
                      </a:r>
                    </a:p>
                  </p:txBody>
                </p:sp>
                <p:sp>
                  <p:nvSpPr>
                    <p:cNvPr id="1083" name="Textfeld 1082">
                      <a:extLst>
                        <a:ext uri="{FF2B5EF4-FFF2-40B4-BE49-F238E27FC236}">
                          <a16:creationId xmlns:a16="http://schemas.microsoft.com/office/drawing/2014/main" id="{38501F4B-6315-282D-63F8-CEEAABF768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25774" y="2719010"/>
                      <a:ext cx="679036" cy="3691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700" dirty="0"/>
                        <a:t>Med</a:t>
                      </a:r>
                    </a:p>
                  </p:txBody>
                </p:sp>
                <p:sp>
                  <p:nvSpPr>
                    <p:cNvPr id="1084" name="Textfeld 1083">
                      <a:extLst>
                        <a:ext uri="{FF2B5EF4-FFF2-40B4-BE49-F238E27FC236}">
                          <a16:creationId xmlns:a16="http://schemas.microsoft.com/office/drawing/2014/main" id="{6E3A4C23-2090-EC97-BEB4-A70B44B091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25774" y="3017169"/>
                      <a:ext cx="596765" cy="3691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700" dirty="0"/>
                        <a:t>Low</a:t>
                      </a:r>
                    </a:p>
                  </p:txBody>
                </p:sp>
                <p:sp>
                  <p:nvSpPr>
                    <p:cNvPr id="1086" name="Textfeld 1085">
                      <a:extLst>
                        <a:ext uri="{FF2B5EF4-FFF2-40B4-BE49-F238E27FC236}">
                          <a16:creationId xmlns:a16="http://schemas.microsoft.com/office/drawing/2014/main" id="{5492E6DA-44C3-95F8-048D-CCC89C93D4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74741" y="2719008"/>
                      <a:ext cx="840974" cy="3691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700" dirty="0"/>
                        <a:t>50 - 500</a:t>
                      </a:r>
                      <a:r>
                        <a:rPr lang="en-US" sz="700" baseline="-25000" dirty="0"/>
                        <a:t>nM</a:t>
                      </a:r>
                    </a:p>
                  </p:txBody>
                </p:sp>
                <p:cxnSp>
                  <p:nvCxnSpPr>
                    <p:cNvPr id="1087" name="Gerade Verbindung 1086">
                      <a:extLst>
                        <a:ext uri="{FF2B5EF4-FFF2-40B4-BE49-F238E27FC236}">
                          <a16:creationId xmlns:a16="http://schemas.microsoft.com/office/drawing/2014/main" id="{EEDFA245-4475-3C69-848E-AC5506B754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44234" y="3386926"/>
                      <a:ext cx="1410147" cy="0"/>
                    </a:xfrm>
                    <a:prstGeom prst="line">
                      <a:avLst/>
                    </a:prstGeom>
                    <a:ln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88" name="Textfeld 1087">
                      <a:extLst>
                        <a:ext uri="{FF2B5EF4-FFF2-40B4-BE49-F238E27FC236}">
                          <a16:creationId xmlns:a16="http://schemas.microsoft.com/office/drawing/2014/main" id="{1C7E8C5D-7411-67DA-4AF0-8E28A2ADBB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4351" y="3016913"/>
                      <a:ext cx="851364" cy="3691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r"/>
                      <a:r>
                        <a:rPr lang="en-US" sz="700" dirty="0"/>
                        <a:t>500 - 5k</a:t>
                      </a:r>
                      <a:r>
                        <a:rPr lang="en-US" sz="700" baseline="-25000" dirty="0"/>
                        <a:t>nM</a:t>
                      </a:r>
                    </a:p>
                  </p:txBody>
                </p:sp>
              </p:grpSp>
              <p:sp>
                <p:nvSpPr>
                  <p:cNvPr id="1077" name="Textfeld 1076">
                    <a:extLst>
                      <a:ext uri="{FF2B5EF4-FFF2-40B4-BE49-F238E27FC236}">
                        <a16:creationId xmlns:a16="http://schemas.microsoft.com/office/drawing/2014/main" id="{66BA0815-73B3-4C24-AEDA-B980AA98A501}"/>
                      </a:ext>
                    </a:extLst>
                  </p:cNvPr>
                  <p:cNvSpPr txBox="1"/>
                  <p:nvPr/>
                </p:nvSpPr>
                <p:spPr>
                  <a:xfrm>
                    <a:off x="1956519" y="3604849"/>
                    <a:ext cx="1890228" cy="369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/>
                      <a:t>Maintaining biological meaning</a:t>
                    </a:r>
                  </a:p>
                </p:txBody>
              </p:sp>
            </p:grpSp>
            <p:grpSp>
              <p:nvGrpSpPr>
                <p:cNvPr id="1097" name="Gruppieren 1096">
                  <a:extLst>
                    <a:ext uri="{FF2B5EF4-FFF2-40B4-BE49-F238E27FC236}">
                      <a16:creationId xmlns:a16="http://schemas.microsoft.com/office/drawing/2014/main" id="{A934CB65-1767-DD69-95EC-B7A9C151E3A5}"/>
                    </a:ext>
                  </a:extLst>
                </p:cNvPr>
                <p:cNvGrpSpPr/>
                <p:nvPr/>
              </p:nvGrpSpPr>
              <p:grpSpPr>
                <a:xfrm>
                  <a:off x="5540488" y="5269956"/>
                  <a:ext cx="1047146" cy="930236"/>
                  <a:chOff x="6124448" y="8293899"/>
                  <a:chExt cx="1047146" cy="930236"/>
                </a:xfrm>
              </p:grpSpPr>
              <p:grpSp>
                <p:nvGrpSpPr>
                  <p:cNvPr id="1094" name="Gruppieren 1093">
                    <a:extLst>
                      <a:ext uri="{FF2B5EF4-FFF2-40B4-BE49-F238E27FC236}">
                        <a16:creationId xmlns:a16="http://schemas.microsoft.com/office/drawing/2014/main" id="{92F07ADB-5C49-A163-FCA7-9AAF61CAE263}"/>
                      </a:ext>
                    </a:extLst>
                  </p:cNvPr>
                  <p:cNvGrpSpPr/>
                  <p:nvPr/>
                </p:nvGrpSpPr>
                <p:grpSpPr>
                  <a:xfrm>
                    <a:off x="6404333" y="8548002"/>
                    <a:ext cx="567386" cy="344389"/>
                    <a:chOff x="5390673" y="3259037"/>
                    <a:chExt cx="2237266" cy="1429085"/>
                  </a:xfrm>
                </p:grpSpPr>
                <p:pic>
                  <p:nvPicPr>
                    <p:cNvPr id="1095" name="Grafik 1094" descr="Ein Bild, das Diagramm, Text, Screenshot enthält.&#10;&#10;Automatisch generierte Beschreibung">
                      <a:extLst>
                        <a:ext uri="{FF2B5EF4-FFF2-40B4-BE49-F238E27FC236}">
                          <a16:creationId xmlns:a16="http://schemas.microsoft.com/office/drawing/2014/main" id="{5BD0B463-63DD-19C3-FF32-B2F1913089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837473B0-CC2E-450A-ABE3-18F120FF3D39}">
                          <a1611:picAttrSrcUrl xmlns:a1611="http://schemas.microsoft.com/office/drawing/2016/11/main" r:id="rId1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90673" y="3431014"/>
                      <a:ext cx="1921782" cy="125710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96" name="Dreieck 1095">
                      <a:extLst>
                        <a:ext uri="{FF2B5EF4-FFF2-40B4-BE49-F238E27FC236}">
                          <a16:creationId xmlns:a16="http://schemas.microsoft.com/office/drawing/2014/main" id="{A7A0D608-E7FC-561A-D5C9-2AC43B167FDA}"/>
                        </a:ext>
                      </a:extLst>
                    </p:cNvPr>
                    <p:cNvSpPr/>
                    <p:nvPr/>
                  </p:nvSpPr>
                  <p:spPr>
                    <a:xfrm rot="1924953">
                      <a:off x="5793576" y="3259037"/>
                      <a:ext cx="1834363" cy="805911"/>
                    </a:xfrm>
                    <a:prstGeom prst="triangle">
                      <a:avLst>
                        <a:gd name="adj" fmla="val 69838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091" name="Textfeld 1090">
                    <a:extLst>
                      <a:ext uri="{FF2B5EF4-FFF2-40B4-BE49-F238E27FC236}">
                        <a16:creationId xmlns:a16="http://schemas.microsoft.com/office/drawing/2014/main" id="{F8E0E688-F455-F6A7-E0BD-F659346012FD}"/>
                      </a:ext>
                    </a:extLst>
                  </p:cNvPr>
                  <p:cNvSpPr txBox="1"/>
                  <p:nvPr/>
                </p:nvSpPr>
                <p:spPr>
                  <a:xfrm>
                    <a:off x="6249463" y="8293899"/>
                    <a:ext cx="79711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/>
                      <a:t>BLOSUM62 </a:t>
                    </a:r>
                  </a:p>
                </p:txBody>
              </p:sp>
              <p:sp>
                <p:nvSpPr>
                  <p:cNvPr id="1092" name="Textfeld 1091">
                    <a:extLst>
                      <a:ext uri="{FF2B5EF4-FFF2-40B4-BE49-F238E27FC236}">
                        <a16:creationId xmlns:a16="http://schemas.microsoft.com/office/drawing/2014/main" id="{1617E402-6565-B32F-BFF6-EC9203336524}"/>
                      </a:ext>
                    </a:extLst>
                  </p:cNvPr>
                  <p:cNvSpPr txBox="1"/>
                  <p:nvPr/>
                </p:nvSpPr>
                <p:spPr>
                  <a:xfrm>
                    <a:off x="6124448" y="8916358"/>
                    <a:ext cx="104714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/>
                      <a:t>Indirect b</a:t>
                    </a:r>
                    <a:r>
                      <a:rPr lang="en-US" sz="700" noProof="0" dirty="0" err="1"/>
                      <a:t>iochemical</a:t>
                    </a:r>
                    <a:endParaRPr lang="en-US" sz="700" noProof="0" dirty="0"/>
                  </a:p>
                  <a:p>
                    <a:pPr algn="ctr"/>
                    <a:r>
                      <a:rPr lang="en-US" sz="700" noProof="0" dirty="0"/>
                      <a:t>properties</a:t>
                    </a:r>
                  </a:p>
                </p:txBody>
              </p:sp>
            </p:grpSp>
            <p:sp>
              <p:nvSpPr>
                <p:cNvPr id="3199" name="Textfeld 3198">
                  <a:extLst>
                    <a:ext uri="{FF2B5EF4-FFF2-40B4-BE49-F238E27FC236}">
                      <a16:creationId xmlns:a16="http://schemas.microsoft.com/office/drawing/2014/main" id="{A33D43A9-C8D0-481E-45EF-17C8204736BA}"/>
                    </a:ext>
                  </a:extLst>
                </p:cNvPr>
                <p:cNvSpPr txBox="1"/>
                <p:nvPr/>
              </p:nvSpPr>
              <p:spPr>
                <a:xfrm>
                  <a:off x="3885147" y="6249348"/>
                  <a:ext cx="252280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b="1" noProof="0" dirty="0">
                      <a:solidFill>
                        <a:schemeClr val="accent1"/>
                      </a:solidFill>
                    </a:rPr>
                    <a:t>Bi-Feature formula-based Ranking</a:t>
                  </a:r>
                </a:p>
              </p:txBody>
            </p:sp>
            <p:sp>
              <p:nvSpPr>
                <p:cNvPr id="1098" name="Plus 1097">
                  <a:extLst>
                    <a:ext uri="{FF2B5EF4-FFF2-40B4-BE49-F238E27FC236}">
                      <a16:creationId xmlns:a16="http://schemas.microsoft.com/office/drawing/2014/main" id="{533DA990-4819-5EAB-A3ED-F640B3E6FEF2}"/>
                    </a:ext>
                  </a:extLst>
                </p:cNvPr>
                <p:cNvSpPr/>
                <p:nvPr/>
              </p:nvSpPr>
              <p:spPr>
                <a:xfrm>
                  <a:off x="5285313" y="5633402"/>
                  <a:ext cx="312462" cy="276999"/>
                </a:xfrm>
                <a:prstGeom prst="mathPlus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27" name="Textfeld 3226">
              <a:extLst>
                <a:ext uri="{FF2B5EF4-FFF2-40B4-BE49-F238E27FC236}">
                  <a16:creationId xmlns:a16="http://schemas.microsoft.com/office/drawing/2014/main" id="{C9F445F7-E55A-E26C-1031-E8FA12462AB7}"/>
                </a:ext>
              </a:extLst>
            </p:cNvPr>
            <p:cNvSpPr txBox="1"/>
            <p:nvPr/>
          </p:nvSpPr>
          <p:spPr>
            <a:xfrm>
              <a:off x="430527" y="4600316"/>
              <a:ext cx="1268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AnnoTopes </a:t>
              </a:r>
            </a:p>
          </p:txBody>
        </p:sp>
      </p:grpSp>
      <p:grpSp>
        <p:nvGrpSpPr>
          <p:cNvPr id="3239" name="Gruppieren 3238">
            <a:extLst>
              <a:ext uri="{FF2B5EF4-FFF2-40B4-BE49-F238E27FC236}">
                <a16:creationId xmlns:a16="http://schemas.microsoft.com/office/drawing/2014/main" id="{B5A33BEE-296A-40D4-89AE-3528443AA521}"/>
              </a:ext>
            </a:extLst>
          </p:cNvPr>
          <p:cNvGrpSpPr/>
          <p:nvPr/>
        </p:nvGrpSpPr>
        <p:grpSpPr>
          <a:xfrm>
            <a:off x="1916196" y="450572"/>
            <a:ext cx="953166" cy="807414"/>
            <a:chOff x="2601297" y="1247374"/>
            <a:chExt cx="1172887" cy="925452"/>
          </a:xfrm>
        </p:grpSpPr>
        <p:sp>
          <p:nvSpPr>
            <p:cNvPr id="3240" name="Textfeld 3239">
              <a:extLst>
                <a:ext uri="{FF2B5EF4-FFF2-40B4-BE49-F238E27FC236}">
                  <a16:creationId xmlns:a16="http://schemas.microsoft.com/office/drawing/2014/main" id="{E5CF26D8-0562-87CE-9948-F6D139E36C4D}"/>
                </a:ext>
              </a:extLst>
            </p:cNvPr>
            <p:cNvSpPr txBox="1"/>
            <p:nvPr/>
          </p:nvSpPr>
          <p:spPr>
            <a:xfrm>
              <a:off x="2601297" y="1820054"/>
              <a:ext cx="1172887" cy="352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HLA allele</a:t>
              </a:r>
            </a:p>
          </p:txBody>
        </p:sp>
        <p:grpSp>
          <p:nvGrpSpPr>
            <p:cNvPr id="3241" name="Gruppieren 3240">
              <a:extLst>
                <a:ext uri="{FF2B5EF4-FFF2-40B4-BE49-F238E27FC236}">
                  <a16:creationId xmlns:a16="http://schemas.microsoft.com/office/drawing/2014/main" id="{9CF08F17-284A-CA36-23F6-02D06E128D6A}"/>
                </a:ext>
              </a:extLst>
            </p:cNvPr>
            <p:cNvGrpSpPr/>
            <p:nvPr/>
          </p:nvGrpSpPr>
          <p:grpSpPr>
            <a:xfrm>
              <a:off x="2905503" y="1247374"/>
              <a:ext cx="464189" cy="574016"/>
              <a:chOff x="2883902" y="1247374"/>
              <a:chExt cx="464189" cy="574016"/>
            </a:xfrm>
          </p:grpSpPr>
          <p:sp>
            <p:nvSpPr>
              <p:cNvPr id="3242" name="Abgerundetes Rechteck 8">
                <a:extLst>
                  <a:ext uri="{FF2B5EF4-FFF2-40B4-BE49-F238E27FC236}">
                    <a16:creationId xmlns:a16="http://schemas.microsoft.com/office/drawing/2014/main" id="{ACA4D6AA-6FDF-32BD-3BE8-E212EE224684}"/>
                  </a:ext>
                </a:extLst>
              </p:cNvPr>
              <p:cNvSpPr/>
              <p:nvPr/>
            </p:nvSpPr>
            <p:spPr>
              <a:xfrm>
                <a:off x="2883902" y="1247374"/>
                <a:ext cx="453945" cy="437012"/>
              </a:xfrm>
              <a:custGeom>
                <a:avLst/>
                <a:gdLst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535261 w 631658"/>
                  <a:gd name="connsiteY2" fmla="*/ 0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473117 w 631658"/>
                  <a:gd name="connsiteY2" fmla="*/ 159798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13920 h 1004850"/>
                  <a:gd name="connsiteX1" fmla="*/ 167418 w 631658"/>
                  <a:gd name="connsiteY1" fmla="*/ 77321 h 1004850"/>
                  <a:gd name="connsiteX2" fmla="*/ 473117 w 631658"/>
                  <a:gd name="connsiteY2" fmla="*/ 77321 h 1004850"/>
                  <a:gd name="connsiteX3" fmla="*/ 631658 w 631658"/>
                  <a:gd name="connsiteY3" fmla="*/ 13920 h 1004850"/>
                  <a:gd name="connsiteX4" fmla="*/ 631658 w 631658"/>
                  <a:gd name="connsiteY4" fmla="*/ 908453 h 1004850"/>
                  <a:gd name="connsiteX5" fmla="*/ 535261 w 631658"/>
                  <a:gd name="connsiteY5" fmla="*/ 1004850 h 1004850"/>
                  <a:gd name="connsiteX6" fmla="*/ 96397 w 631658"/>
                  <a:gd name="connsiteY6" fmla="*/ 1004850 h 1004850"/>
                  <a:gd name="connsiteX7" fmla="*/ 0 w 631658"/>
                  <a:gd name="connsiteY7" fmla="*/ 908453 h 1004850"/>
                  <a:gd name="connsiteX8" fmla="*/ 0 w 631658"/>
                  <a:gd name="connsiteY8" fmla="*/ 13920 h 10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1658" h="1004850">
                    <a:moveTo>
                      <a:pt x="0" y="13920"/>
                    </a:moveTo>
                    <a:cubicBezTo>
                      <a:pt x="0" y="-39319"/>
                      <a:pt x="114179" y="77321"/>
                      <a:pt x="167418" y="77321"/>
                    </a:cubicBezTo>
                    <a:lnTo>
                      <a:pt x="473117" y="77321"/>
                    </a:lnTo>
                    <a:cubicBezTo>
                      <a:pt x="526356" y="77321"/>
                      <a:pt x="631658" y="-39319"/>
                      <a:pt x="631658" y="13920"/>
                    </a:cubicBezTo>
                    <a:lnTo>
                      <a:pt x="631658" y="908453"/>
                    </a:lnTo>
                    <a:cubicBezTo>
                      <a:pt x="631658" y="961692"/>
                      <a:pt x="588500" y="1004850"/>
                      <a:pt x="535261" y="1004850"/>
                    </a:cubicBezTo>
                    <a:lnTo>
                      <a:pt x="96397" y="1004850"/>
                    </a:lnTo>
                    <a:cubicBezTo>
                      <a:pt x="43158" y="1004850"/>
                      <a:pt x="0" y="961692"/>
                      <a:pt x="0" y="908453"/>
                    </a:cubicBezTo>
                    <a:lnTo>
                      <a:pt x="0" y="139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3" name="Abgerundetes Rechteck 3242">
                <a:extLst>
                  <a:ext uri="{FF2B5EF4-FFF2-40B4-BE49-F238E27FC236}">
                    <a16:creationId xmlns:a16="http://schemas.microsoft.com/office/drawing/2014/main" id="{8FE04BD0-D349-8941-6001-E47067FBA7FF}"/>
                  </a:ext>
                </a:extLst>
              </p:cNvPr>
              <p:cNvSpPr/>
              <p:nvPr/>
            </p:nvSpPr>
            <p:spPr>
              <a:xfrm>
                <a:off x="3089716" y="1282996"/>
                <a:ext cx="25470" cy="40804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4" name="Abgerundetes Rechteck 3243">
                <a:extLst>
                  <a:ext uri="{FF2B5EF4-FFF2-40B4-BE49-F238E27FC236}">
                    <a16:creationId xmlns:a16="http://schemas.microsoft.com/office/drawing/2014/main" id="{A7725408-DA27-CCD9-2247-A4603A2AC340}"/>
                  </a:ext>
                </a:extLst>
              </p:cNvPr>
              <p:cNvSpPr/>
              <p:nvPr/>
            </p:nvSpPr>
            <p:spPr>
              <a:xfrm rot="5400000">
                <a:off x="3210367" y="1355644"/>
                <a:ext cx="24590" cy="25085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5" name="Abgerundetes Rechteck 3244">
                <a:extLst>
                  <a:ext uri="{FF2B5EF4-FFF2-40B4-BE49-F238E27FC236}">
                    <a16:creationId xmlns:a16="http://schemas.microsoft.com/office/drawing/2014/main" id="{0CCF2485-1DB7-0B9A-3FA2-4363C8BAB818}"/>
                  </a:ext>
                </a:extLst>
              </p:cNvPr>
              <p:cNvSpPr/>
              <p:nvPr/>
            </p:nvSpPr>
            <p:spPr>
              <a:xfrm>
                <a:off x="2962424" y="1673826"/>
                <a:ext cx="52821" cy="147564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46" name="Gruppieren 3245">
            <a:extLst>
              <a:ext uri="{FF2B5EF4-FFF2-40B4-BE49-F238E27FC236}">
                <a16:creationId xmlns:a16="http://schemas.microsoft.com/office/drawing/2014/main" id="{30CF6329-D3FD-7189-E016-936883262502}"/>
              </a:ext>
            </a:extLst>
          </p:cNvPr>
          <p:cNvGrpSpPr/>
          <p:nvPr/>
        </p:nvGrpSpPr>
        <p:grpSpPr>
          <a:xfrm>
            <a:off x="2752301" y="277807"/>
            <a:ext cx="1084923" cy="935676"/>
            <a:chOff x="5241773" y="1376563"/>
            <a:chExt cx="1084923" cy="1211812"/>
          </a:xfrm>
        </p:grpSpPr>
        <p:pic>
          <p:nvPicPr>
            <p:cNvPr id="3247" name="Grafik 3246" descr="Klemmbrett Marke mit einfarbiger Füllung">
              <a:extLst>
                <a:ext uri="{FF2B5EF4-FFF2-40B4-BE49-F238E27FC236}">
                  <a16:creationId xmlns:a16="http://schemas.microsoft.com/office/drawing/2014/main" id="{A7DB599F-0E7D-2797-527F-4542987F7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5438285" y="1376563"/>
              <a:ext cx="656582" cy="854544"/>
            </a:xfrm>
            <a:prstGeom prst="rect">
              <a:avLst/>
            </a:prstGeom>
          </p:spPr>
        </p:pic>
        <p:sp>
          <p:nvSpPr>
            <p:cNvPr id="3248" name="Textfeld 3247">
              <a:extLst>
                <a:ext uri="{FF2B5EF4-FFF2-40B4-BE49-F238E27FC236}">
                  <a16:creationId xmlns:a16="http://schemas.microsoft.com/office/drawing/2014/main" id="{15A47EF3-F451-A7F7-5940-C58165108DCF}"/>
                </a:ext>
              </a:extLst>
            </p:cNvPr>
            <p:cNvSpPr txBox="1"/>
            <p:nvPr/>
          </p:nvSpPr>
          <p:spPr>
            <a:xfrm>
              <a:off x="5241773" y="2189767"/>
              <a:ext cx="1084923" cy="3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Patents</a:t>
              </a:r>
            </a:p>
          </p:txBody>
        </p:sp>
      </p:grpSp>
      <p:grpSp>
        <p:nvGrpSpPr>
          <p:cNvPr id="1122" name="Gruppieren 1121">
            <a:extLst>
              <a:ext uri="{FF2B5EF4-FFF2-40B4-BE49-F238E27FC236}">
                <a16:creationId xmlns:a16="http://schemas.microsoft.com/office/drawing/2014/main" id="{79F81CCE-098F-0A0B-D6A2-7AF2B84AB77C}"/>
              </a:ext>
            </a:extLst>
          </p:cNvPr>
          <p:cNvGrpSpPr/>
          <p:nvPr/>
        </p:nvGrpSpPr>
        <p:grpSpPr>
          <a:xfrm>
            <a:off x="894559" y="1851828"/>
            <a:ext cx="5453664" cy="2241588"/>
            <a:chOff x="894559" y="2042900"/>
            <a:chExt cx="5453664" cy="2241588"/>
          </a:xfrm>
        </p:grpSpPr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98216FF2-3A26-D19D-F55A-779B736C83A7}"/>
                </a:ext>
              </a:extLst>
            </p:cNvPr>
            <p:cNvSpPr txBox="1"/>
            <p:nvPr/>
          </p:nvSpPr>
          <p:spPr>
            <a:xfrm>
              <a:off x="4640618" y="2042900"/>
              <a:ext cx="1347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FindTopes 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CED08BE-1843-81EA-A33B-E2A5F65A504A}"/>
                </a:ext>
              </a:extLst>
            </p:cNvPr>
            <p:cNvSpPr txBox="1"/>
            <p:nvPr/>
          </p:nvSpPr>
          <p:spPr>
            <a:xfrm>
              <a:off x="4913565" y="3014025"/>
              <a:ext cx="14346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MutaTopes 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BCFF8B8F-280D-52F2-517A-43FD73339D56}"/>
                </a:ext>
              </a:extLst>
            </p:cNvPr>
            <p:cNvSpPr txBox="1"/>
            <p:nvPr/>
          </p:nvSpPr>
          <p:spPr>
            <a:xfrm>
              <a:off x="4597175" y="3945934"/>
              <a:ext cx="1434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PrediTopes 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89E27C1E-9C1D-FF8F-643D-128EF4B73124}"/>
                </a:ext>
              </a:extLst>
            </p:cNvPr>
            <p:cNvSpPr txBox="1"/>
            <p:nvPr/>
          </p:nvSpPr>
          <p:spPr>
            <a:xfrm>
              <a:off x="894559" y="3014025"/>
              <a:ext cx="1434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i="1" dirty="0"/>
                <a:t>AnnoTopes 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A66CBBBE-ECE3-7466-E967-A562185F7DF0}"/>
                </a:ext>
              </a:extLst>
            </p:cNvPr>
            <p:cNvSpPr txBox="1"/>
            <p:nvPr/>
          </p:nvSpPr>
          <p:spPr>
            <a:xfrm>
              <a:off x="1224717" y="3945934"/>
              <a:ext cx="1252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i="1" dirty="0" err="1"/>
                <a:t>XScan</a:t>
              </a:r>
              <a:endParaRPr lang="en-US" sz="1600" b="1" i="1" dirty="0"/>
            </a:p>
          </p:txBody>
        </p:sp>
        <p:grpSp>
          <p:nvGrpSpPr>
            <p:cNvPr id="9" name="Group 238">
              <a:extLst>
                <a:ext uri="{FF2B5EF4-FFF2-40B4-BE49-F238E27FC236}">
                  <a16:creationId xmlns:a16="http://schemas.microsoft.com/office/drawing/2014/main" id="{65D439D5-B44D-1FC5-3E41-F8EA2D05D241}"/>
                </a:ext>
              </a:extLst>
            </p:cNvPr>
            <p:cNvGrpSpPr/>
            <p:nvPr/>
          </p:nvGrpSpPr>
          <p:grpSpPr>
            <a:xfrm>
              <a:off x="2889637" y="2565915"/>
              <a:ext cx="1377066" cy="1352216"/>
              <a:chOff x="3784104" y="3137148"/>
              <a:chExt cx="1872208" cy="187220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F39BCC8-ED12-8051-9B9E-4E68B9904462}"/>
                  </a:ext>
                </a:extLst>
              </p:cNvPr>
              <p:cNvSpPr/>
              <p:nvPr/>
            </p:nvSpPr>
            <p:spPr>
              <a:xfrm>
                <a:off x="3928120" y="3281165"/>
                <a:ext cx="1584176" cy="158417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6F86A58-0992-2F90-1CE0-355190D87A10}"/>
                  </a:ext>
                </a:extLst>
              </p:cNvPr>
              <p:cNvSpPr/>
              <p:nvPr/>
            </p:nvSpPr>
            <p:spPr>
              <a:xfrm>
                <a:off x="3784104" y="3137148"/>
                <a:ext cx="1872208" cy="1872208"/>
              </a:xfrm>
              <a:prstGeom prst="ellipse">
                <a:avLst/>
              </a:prstGeom>
              <a:noFill/>
              <a:ln w="539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A40DA01-74A3-0848-8858-FCD6300D4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t="18694" r="11937" b="31360"/>
            <a:stretch/>
          </p:blipFill>
          <p:spPr>
            <a:xfrm>
              <a:off x="2970482" y="3041517"/>
              <a:ext cx="1212394" cy="401013"/>
            </a:xfrm>
            <a:prstGeom prst="rect">
              <a:avLst/>
            </a:prstGeom>
            <a:ln w="952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03CD5B-EC0F-91CF-C87C-CA227FB21ACE}"/>
                </a:ext>
              </a:extLst>
            </p:cNvPr>
            <p:cNvSpPr txBox="1"/>
            <p:nvPr/>
          </p:nvSpPr>
          <p:spPr>
            <a:xfrm>
              <a:off x="1202037" y="2056548"/>
              <a:ext cx="1252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i="1" dirty="0"/>
                <a:t>ViralTopes</a:t>
              </a:r>
            </a:p>
          </p:txBody>
        </p:sp>
        <p:cxnSp>
          <p:nvCxnSpPr>
            <p:cNvPr id="1057" name="Gerade Verbindung mit Pfeil 1056">
              <a:extLst>
                <a:ext uri="{FF2B5EF4-FFF2-40B4-BE49-F238E27FC236}">
                  <a16:creationId xmlns:a16="http://schemas.microsoft.com/office/drawing/2014/main" id="{E305C8F7-3DD6-41D2-508D-A2EF70B9E2DB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flipH="1" flipV="1">
              <a:off x="2454487" y="2225825"/>
              <a:ext cx="636817" cy="538117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Gerade Verbindung mit Pfeil 1067">
              <a:extLst>
                <a:ext uri="{FF2B5EF4-FFF2-40B4-BE49-F238E27FC236}">
                  <a16:creationId xmlns:a16="http://schemas.microsoft.com/office/drawing/2014/main" id="{38AED4FF-849C-CD5D-F20B-9F2151DC5CAE}"/>
                </a:ext>
              </a:extLst>
            </p:cNvPr>
            <p:cNvCxnSpPr>
              <a:cxnSpLocks/>
              <a:stCxn id="24" idx="7"/>
              <a:endCxn id="45" idx="1"/>
            </p:cNvCxnSpPr>
            <p:nvPr/>
          </p:nvCxnSpPr>
          <p:spPr>
            <a:xfrm flipV="1">
              <a:off x="4065036" y="2212177"/>
              <a:ext cx="575582" cy="551765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Gerade Verbindung mit Pfeil 1070">
              <a:extLst>
                <a:ext uri="{FF2B5EF4-FFF2-40B4-BE49-F238E27FC236}">
                  <a16:creationId xmlns:a16="http://schemas.microsoft.com/office/drawing/2014/main" id="{AF916BE9-4C7E-888D-0D5E-269D060AF1E5}"/>
                </a:ext>
              </a:extLst>
            </p:cNvPr>
            <p:cNvCxnSpPr>
              <a:cxnSpLocks/>
              <a:stCxn id="24" idx="6"/>
              <a:endCxn id="47" idx="1"/>
            </p:cNvCxnSpPr>
            <p:nvPr/>
          </p:nvCxnSpPr>
          <p:spPr>
            <a:xfrm flipV="1">
              <a:off x="4266703" y="3183302"/>
              <a:ext cx="646862" cy="5872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Gerade Verbindung mit Pfeil 1088">
              <a:extLst>
                <a:ext uri="{FF2B5EF4-FFF2-40B4-BE49-F238E27FC236}">
                  <a16:creationId xmlns:a16="http://schemas.microsoft.com/office/drawing/2014/main" id="{AE83AB06-7EB0-D270-913E-829447A0F6F2}"/>
                </a:ext>
              </a:extLst>
            </p:cNvPr>
            <p:cNvCxnSpPr>
              <a:cxnSpLocks/>
              <a:stCxn id="24" idx="5"/>
              <a:endCxn id="53" idx="1"/>
            </p:cNvCxnSpPr>
            <p:nvPr/>
          </p:nvCxnSpPr>
          <p:spPr>
            <a:xfrm>
              <a:off x="4065036" y="3720104"/>
              <a:ext cx="532139" cy="395107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Gerade Verbindung mit Pfeil 1106">
              <a:extLst>
                <a:ext uri="{FF2B5EF4-FFF2-40B4-BE49-F238E27FC236}">
                  <a16:creationId xmlns:a16="http://schemas.microsoft.com/office/drawing/2014/main" id="{0B1B02C5-93E6-346E-1EF3-2B1BCAC03150}"/>
                </a:ext>
              </a:extLst>
            </p:cNvPr>
            <p:cNvCxnSpPr>
              <a:cxnSpLocks/>
              <a:stCxn id="24" idx="3"/>
              <a:endCxn id="63" idx="3"/>
            </p:cNvCxnSpPr>
            <p:nvPr/>
          </p:nvCxnSpPr>
          <p:spPr>
            <a:xfrm flipH="1">
              <a:off x="2477167" y="3720104"/>
              <a:ext cx="614137" cy="395107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Gerade Verbindung mit Pfeil 1110">
              <a:extLst>
                <a:ext uri="{FF2B5EF4-FFF2-40B4-BE49-F238E27FC236}">
                  <a16:creationId xmlns:a16="http://schemas.microsoft.com/office/drawing/2014/main" id="{FBB87D4E-CC9B-B32F-A3F9-D4207589205D}"/>
                </a:ext>
              </a:extLst>
            </p:cNvPr>
            <p:cNvCxnSpPr>
              <a:cxnSpLocks/>
              <a:stCxn id="24" idx="2"/>
              <a:endCxn id="61" idx="3"/>
            </p:cNvCxnSpPr>
            <p:nvPr/>
          </p:nvCxnSpPr>
          <p:spPr>
            <a:xfrm flipH="1" flipV="1">
              <a:off x="2329216" y="3183302"/>
              <a:ext cx="560421" cy="58721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37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50F6BA4-7553-FCA2-188A-57BDBB08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519522-D766-AAE5-6894-1C417BCD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pPr/>
              <a:t>30</a:t>
            </a:fld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7365045-63B4-B733-C43C-2FF850954129}"/>
              </a:ext>
            </a:extLst>
          </p:cNvPr>
          <p:cNvGrpSpPr/>
          <p:nvPr/>
        </p:nvGrpSpPr>
        <p:grpSpPr>
          <a:xfrm>
            <a:off x="727940" y="1231294"/>
            <a:ext cx="7287038" cy="5304445"/>
            <a:chOff x="727940" y="1231294"/>
            <a:chExt cx="7287038" cy="5304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DC14569F-5D07-05A3-E5E2-50600BAD0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940" y="2135188"/>
              <a:ext cx="4357687" cy="4357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9D064BA-6114-192A-1B4B-FC5648E1A921}"/>
                </a:ext>
              </a:extLst>
            </p:cNvPr>
            <p:cNvSpPr/>
            <p:nvPr/>
          </p:nvSpPr>
          <p:spPr>
            <a:xfrm>
              <a:off x="2624138" y="1894709"/>
              <a:ext cx="3471862" cy="2057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E9669D-C9DD-2F31-19CB-5C21692EC106}"/>
                </a:ext>
              </a:extLst>
            </p:cNvPr>
            <p:cNvSpPr/>
            <p:nvPr/>
          </p:nvSpPr>
          <p:spPr>
            <a:xfrm>
              <a:off x="2118952" y="1846068"/>
              <a:ext cx="3471862" cy="149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4E8E60A-5166-738F-6918-5F7203ECDFD8}"/>
                </a:ext>
              </a:extLst>
            </p:cNvPr>
            <p:cNvSpPr/>
            <p:nvPr/>
          </p:nvSpPr>
          <p:spPr>
            <a:xfrm>
              <a:off x="1496292" y="1231294"/>
              <a:ext cx="3471862" cy="149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7DEC0B2-2C83-FCF7-A6AC-0A38711866AA}"/>
                </a:ext>
              </a:extLst>
            </p:cNvPr>
            <p:cNvSpPr/>
            <p:nvPr/>
          </p:nvSpPr>
          <p:spPr>
            <a:xfrm>
              <a:off x="4520336" y="3784761"/>
              <a:ext cx="3471862" cy="2057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AF82475-1582-B142-5FD0-C0107CA49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909" y="1472620"/>
              <a:ext cx="4559810" cy="3062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CE7BC76-DA70-BC16-E92B-C1F8ECB33A64}"/>
                </a:ext>
              </a:extLst>
            </p:cNvPr>
            <p:cNvSpPr/>
            <p:nvPr/>
          </p:nvSpPr>
          <p:spPr>
            <a:xfrm>
              <a:off x="3915623" y="4413822"/>
              <a:ext cx="3471862" cy="73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44E9CA76-B022-4DB3-906F-0E30597E0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442" y="4441021"/>
              <a:ext cx="3032536" cy="2094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690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1F39EE7-72DF-A43F-4184-9178E3DE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Xscan</a:t>
            </a:r>
            <a:r>
              <a:rPr lang="en-US" dirty="0"/>
              <a:t> illustration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F0BB99-77AB-3CA8-72E3-EE53BD76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4</a:t>
            </a:fld>
            <a:endParaRPr lang="de-DE"/>
          </a:p>
        </p:txBody>
      </p:sp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C0990384-1436-CD09-2E97-12955C3116A2}"/>
              </a:ext>
            </a:extLst>
          </p:cNvPr>
          <p:cNvGrpSpPr/>
          <p:nvPr/>
        </p:nvGrpSpPr>
        <p:grpSpPr>
          <a:xfrm>
            <a:off x="3224561" y="2230246"/>
            <a:ext cx="5194605" cy="3722399"/>
            <a:chOff x="3224561" y="2230246"/>
            <a:chExt cx="5194605" cy="3722399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81438373-60C6-657F-9A16-6E1F48C80EBC}"/>
                </a:ext>
              </a:extLst>
            </p:cNvPr>
            <p:cNvGrpSpPr/>
            <p:nvPr/>
          </p:nvGrpSpPr>
          <p:grpSpPr>
            <a:xfrm>
              <a:off x="3914078" y="2718050"/>
              <a:ext cx="4282068" cy="2751886"/>
              <a:chOff x="4482790" y="2524311"/>
              <a:chExt cx="3605561" cy="1935399"/>
            </a:xfrm>
          </p:grpSpPr>
          <p:cxnSp>
            <p:nvCxnSpPr>
              <p:cNvPr id="97" name="Gerade Verbindung 96">
                <a:extLst>
                  <a:ext uri="{FF2B5EF4-FFF2-40B4-BE49-F238E27FC236}">
                    <a16:creationId xmlns:a16="http://schemas.microsoft.com/office/drawing/2014/main" id="{19A27774-9FDC-7F47-6873-44BB8ADE2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2790" y="2524311"/>
                <a:ext cx="0" cy="1935399"/>
              </a:xfrm>
              <a:prstGeom prst="line">
                <a:avLst/>
              </a:prstGeom>
              <a:ln w="38100"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Gerade Verbindung 98">
                <a:extLst>
                  <a:ext uri="{FF2B5EF4-FFF2-40B4-BE49-F238E27FC236}">
                    <a16:creationId xmlns:a16="http://schemas.microsoft.com/office/drawing/2014/main" id="{6E7DF6E7-F3B1-9562-2A88-0C21254A1F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82790" y="4445619"/>
                <a:ext cx="3605561" cy="0"/>
              </a:xfrm>
              <a:prstGeom prst="line">
                <a:avLst/>
              </a:prstGeom>
              <a:ln w="38100"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Plus 106">
              <a:extLst>
                <a:ext uri="{FF2B5EF4-FFF2-40B4-BE49-F238E27FC236}">
                  <a16:creationId xmlns:a16="http://schemas.microsoft.com/office/drawing/2014/main" id="{B8ADFEA8-B31E-7AF1-4068-2EBA75A8A6EA}"/>
                </a:ext>
              </a:extLst>
            </p:cNvPr>
            <p:cNvSpPr/>
            <p:nvPr/>
          </p:nvSpPr>
          <p:spPr>
            <a:xfrm>
              <a:off x="3224561" y="2230246"/>
              <a:ext cx="5194605" cy="3722399"/>
            </a:xfrm>
            <a:prstGeom prst="mathPlus">
              <a:avLst>
                <a:gd name="adj1" fmla="val 0"/>
              </a:avLst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Textfeld 107">
            <a:extLst>
              <a:ext uri="{FF2B5EF4-FFF2-40B4-BE49-F238E27FC236}">
                <a16:creationId xmlns:a16="http://schemas.microsoft.com/office/drawing/2014/main" id="{1A0FFA26-3304-3F12-4610-DE4407BB08C3}"/>
              </a:ext>
            </a:extLst>
          </p:cNvPr>
          <p:cNvSpPr txBox="1"/>
          <p:nvPr/>
        </p:nvSpPr>
        <p:spPr>
          <a:xfrm>
            <a:off x="4438183" y="5545387"/>
            <a:ext cx="2999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fold change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CB5922A6-EC41-B1EB-EAF3-15289B103D35}"/>
              </a:ext>
            </a:extLst>
          </p:cNvPr>
          <p:cNvSpPr txBox="1"/>
          <p:nvPr/>
        </p:nvSpPr>
        <p:spPr>
          <a:xfrm rot="16200000">
            <a:off x="2193377" y="3863161"/>
            <a:ext cx="2751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% better than WT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12992C30-5324-3479-B6AD-8848CD056C8F}"/>
              </a:ext>
            </a:extLst>
          </p:cNvPr>
          <p:cNvSpPr txBox="1"/>
          <p:nvPr/>
        </p:nvSpPr>
        <p:spPr>
          <a:xfrm>
            <a:off x="4164979" y="3244334"/>
            <a:ext cx="1304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Permissive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937DD723-9D85-0344-2234-27C096DDBC08}"/>
              </a:ext>
            </a:extLst>
          </p:cNvPr>
          <p:cNvSpPr txBox="1"/>
          <p:nvPr/>
        </p:nvSpPr>
        <p:spPr>
          <a:xfrm>
            <a:off x="6133169" y="3244334"/>
            <a:ext cx="1304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Flexible 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05986048-3545-2D4D-F896-B34B07DA9149}"/>
              </a:ext>
            </a:extLst>
          </p:cNvPr>
          <p:cNvSpPr txBox="1"/>
          <p:nvPr/>
        </p:nvSpPr>
        <p:spPr>
          <a:xfrm>
            <a:off x="4164979" y="4746278"/>
            <a:ext cx="1304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Neutral  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DA0F2E7-AA83-AF07-E040-E1CCDDAEB21B}"/>
              </a:ext>
            </a:extLst>
          </p:cNvPr>
          <p:cNvSpPr txBox="1"/>
          <p:nvPr/>
        </p:nvSpPr>
        <p:spPr>
          <a:xfrm>
            <a:off x="6133169" y="4601147"/>
            <a:ext cx="1304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Classical anchor</a:t>
            </a:r>
          </a:p>
        </p:txBody>
      </p:sp>
      <p:pic>
        <p:nvPicPr>
          <p:cNvPr id="118" name="Grafik 117" descr="The Human Leukocyte Antigen System: Nomenclature and DNA-Based Typing for  Transplantation | IntechOpen">
            <a:extLst>
              <a:ext uri="{FF2B5EF4-FFF2-40B4-BE49-F238E27FC236}">
                <a16:creationId xmlns:a16="http://schemas.microsoft.com/office/drawing/2014/main" id="{53D6B34D-FA7C-25E2-AC12-CE3AE467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146" y="189884"/>
            <a:ext cx="3557554" cy="20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0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E6307-FE55-D8D5-A005-36D135D3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BF8DE3-432A-16B6-4963-94CABC63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24D2A2B-3AAA-6000-CFDF-C8CFF453ED94}"/>
              </a:ext>
            </a:extLst>
          </p:cNvPr>
          <p:cNvGrpSpPr/>
          <p:nvPr/>
        </p:nvGrpSpPr>
        <p:grpSpPr>
          <a:xfrm>
            <a:off x="6096000" y="1460310"/>
            <a:ext cx="5411378" cy="2292824"/>
            <a:chOff x="4999661" y="1460310"/>
            <a:chExt cx="6507717" cy="286797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37F23EF-7574-9604-A85A-D7D69ACCB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0400"/>
            <a:stretch>
              <a:fillRect/>
            </a:stretch>
          </p:blipFill>
          <p:spPr>
            <a:xfrm>
              <a:off x="4999661" y="1460310"/>
              <a:ext cx="6507717" cy="286797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C80E4D9-964E-B62A-FA30-7620439D8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9756" y="1894029"/>
              <a:ext cx="1224521" cy="1200897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32A26AB-F994-FAF8-947C-615CF6C9A83F}"/>
              </a:ext>
            </a:extLst>
          </p:cNvPr>
          <p:cNvSpPr txBox="1"/>
          <p:nvPr/>
        </p:nvSpPr>
        <p:spPr>
          <a:xfrm>
            <a:off x="685410" y="1146828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A8DC25-AFD8-F420-AF66-9743D934B258}"/>
              </a:ext>
            </a:extLst>
          </p:cNvPr>
          <p:cNvSpPr txBox="1"/>
          <p:nvPr/>
        </p:nvSpPr>
        <p:spPr>
          <a:xfrm>
            <a:off x="6022769" y="1146828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60B1D1-C093-6CB1-5A28-F83F2FA93B63}"/>
              </a:ext>
            </a:extLst>
          </p:cNvPr>
          <p:cNvSpPr txBox="1"/>
          <p:nvPr/>
        </p:nvSpPr>
        <p:spPr>
          <a:xfrm>
            <a:off x="685410" y="3903034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F8F81A9-0659-DD98-886E-6AB1DA224DDD}"/>
              </a:ext>
            </a:extLst>
          </p:cNvPr>
          <p:cNvSpPr txBox="1"/>
          <p:nvPr/>
        </p:nvSpPr>
        <p:spPr>
          <a:xfrm>
            <a:off x="4583438" y="3903034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8054982-1735-F0D3-BDAA-BA791684E7FD}"/>
              </a:ext>
            </a:extLst>
          </p:cNvPr>
          <p:cNvGrpSpPr/>
          <p:nvPr/>
        </p:nvGrpSpPr>
        <p:grpSpPr>
          <a:xfrm>
            <a:off x="1145601" y="4125071"/>
            <a:ext cx="3283369" cy="2231279"/>
            <a:chOff x="1145601" y="4125071"/>
            <a:chExt cx="3283369" cy="2231279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5B012A49-CED7-3969-2499-137BD1B2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5601" y="4125071"/>
              <a:ext cx="2389273" cy="2231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B8BC3AF-671C-29F9-6FA4-065A42781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9321" y="5106866"/>
              <a:ext cx="849649" cy="921615"/>
            </a:xfrm>
            <a:prstGeom prst="rect">
              <a:avLst/>
            </a:prstGeom>
          </p:spPr>
        </p:pic>
        <p:pic>
          <p:nvPicPr>
            <p:cNvPr id="12" name="Grafik 11" descr="Ein Bild, das Text, Diagramm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63E4DC68-842D-CBC2-C0D2-A7CEFE04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7604" y="4182682"/>
              <a:ext cx="733083" cy="821724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872A211F-EF63-3941-1A1E-A5AE9CDF2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740" y="5634928"/>
            <a:ext cx="4941898" cy="1101717"/>
          </a:xfrm>
          <a:prstGeom prst="rect">
            <a:avLst/>
          </a:prstGeom>
        </p:spPr>
      </p:pic>
      <p:pic>
        <p:nvPicPr>
          <p:cNvPr id="21" name="Grafik 2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926B99AA-4A00-A7A1-6D83-FDF9346B233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9873" b="60005"/>
          <a:stretch>
            <a:fillRect/>
          </a:stretch>
        </p:blipFill>
        <p:spPr>
          <a:xfrm rot="5400000">
            <a:off x="4278528" y="4706644"/>
            <a:ext cx="2389274" cy="13820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A88449C-7382-D146-74F9-B42057E7A36E}"/>
              </a:ext>
            </a:extLst>
          </p:cNvPr>
          <p:cNvSpPr txBox="1"/>
          <p:nvPr/>
        </p:nvSpPr>
        <p:spPr>
          <a:xfrm>
            <a:off x="6265965" y="3903034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2DB4847-1DED-2F90-EA73-36C6D053FF8D}"/>
              </a:ext>
            </a:extLst>
          </p:cNvPr>
          <p:cNvGrpSpPr/>
          <p:nvPr/>
        </p:nvGrpSpPr>
        <p:grpSpPr>
          <a:xfrm>
            <a:off x="6695869" y="4066616"/>
            <a:ext cx="3927004" cy="1442107"/>
            <a:chOff x="7197094" y="3734156"/>
            <a:chExt cx="4155109" cy="1774567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275BACA-4F63-9328-0DAC-C39BD109C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97094" y="3734156"/>
              <a:ext cx="2459591" cy="1774567"/>
            </a:xfrm>
            <a:prstGeom prst="rect">
              <a:avLst/>
            </a:prstGeom>
          </p:spPr>
        </p:pic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E4255863-3ABE-2E52-82B6-F7262CA8471A}"/>
                </a:ext>
              </a:extLst>
            </p:cNvPr>
            <p:cNvGrpSpPr/>
            <p:nvPr/>
          </p:nvGrpSpPr>
          <p:grpSpPr>
            <a:xfrm>
              <a:off x="9656685" y="3819166"/>
              <a:ext cx="1695518" cy="1604547"/>
              <a:chOff x="9656685" y="3885875"/>
              <a:chExt cx="1695518" cy="1604547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596A3C4A-0AF1-40D0-55E4-CC141735E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3968" y="3885875"/>
                <a:ext cx="1200953" cy="1204113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B53906EC-93E0-2331-0AED-B8F0A32E2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6685" y="5175230"/>
                <a:ext cx="1695518" cy="315192"/>
              </a:xfrm>
              <a:prstGeom prst="rect">
                <a:avLst/>
              </a:prstGeom>
            </p:spPr>
          </p:pic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5C93EE39-C50B-F11D-1811-34104755323E}"/>
              </a:ext>
            </a:extLst>
          </p:cNvPr>
          <p:cNvGrpSpPr/>
          <p:nvPr/>
        </p:nvGrpSpPr>
        <p:grpSpPr>
          <a:xfrm>
            <a:off x="1178379" y="1253592"/>
            <a:ext cx="3603739" cy="2611398"/>
            <a:chOff x="1178379" y="1253592"/>
            <a:chExt cx="3603739" cy="2611398"/>
          </a:xfrm>
        </p:grpSpPr>
        <p:pic>
          <p:nvPicPr>
            <p:cNvPr id="39" name="Grafik 38" descr="Ein Bild, das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8250B28C-2980-2DFF-ECE0-9B66A8461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r="43223"/>
            <a:stretch>
              <a:fillRect/>
            </a:stretch>
          </p:blipFill>
          <p:spPr>
            <a:xfrm>
              <a:off x="1178379" y="1253592"/>
              <a:ext cx="3603739" cy="2611398"/>
            </a:xfrm>
            <a:prstGeom prst="rect">
              <a:avLst/>
            </a:prstGeom>
          </p:spPr>
        </p:pic>
        <p:pic>
          <p:nvPicPr>
            <p:cNvPr id="40" name="Grafik 39" descr="Ein Bild, das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FF670A94-6146-22D1-0F25-9CEC10C23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56135" t="11592"/>
            <a:stretch>
              <a:fillRect/>
            </a:stretch>
          </p:blipFill>
          <p:spPr>
            <a:xfrm>
              <a:off x="1659888" y="1711515"/>
              <a:ext cx="1424506" cy="1181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46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6BD3A-36D1-E630-1079-FBD694B02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3934839-8BFC-3725-67B0-35EFE12B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E7A5047-E1A9-919E-9DF8-E570CFAE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6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E0CD829-EF8C-84DA-0A87-B0A0F79211F1}"/>
              </a:ext>
            </a:extLst>
          </p:cNvPr>
          <p:cNvGrpSpPr/>
          <p:nvPr/>
        </p:nvGrpSpPr>
        <p:grpSpPr>
          <a:xfrm>
            <a:off x="1145601" y="1409165"/>
            <a:ext cx="4826758" cy="2715906"/>
            <a:chOff x="3581400" y="1066856"/>
            <a:chExt cx="7772400" cy="424150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8B8A84E-4381-D10C-1629-20222BC2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1400" y="1066856"/>
              <a:ext cx="7772400" cy="4241509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9E75FB8-7932-867D-A344-54BF8B736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3846" y="1549635"/>
              <a:ext cx="2524936" cy="165545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32DEDC5-360B-00E4-DE72-22A78F850FFD}"/>
              </a:ext>
            </a:extLst>
          </p:cNvPr>
          <p:cNvGrpSpPr/>
          <p:nvPr/>
        </p:nvGrpSpPr>
        <p:grpSpPr>
          <a:xfrm>
            <a:off x="6096000" y="1460310"/>
            <a:ext cx="5411378" cy="2292824"/>
            <a:chOff x="4999661" y="1460310"/>
            <a:chExt cx="6507717" cy="286797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A6D1100-0183-4A37-D5F6-A6BCFD00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0400"/>
            <a:stretch>
              <a:fillRect/>
            </a:stretch>
          </p:blipFill>
          <p:spPr>
            <a:xfrm>
              <a:off x="4999661" y="1460310"/>
              <a:ext cx="6507717" cy="286797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1D26D24-F6FD-A418-7B24-8545B08E6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9756" y="1894029"/>
              <a:ext cx="1224521" cy="1200897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E6453E3-01B9-9350-5471-F6A3FB537900}"/>
              </a:ext>
            </a:extLst>
          </p:cNvPr>
          <p:cNvGrpSpPr/>
          <p:nvPr/>
        </p:nvGrpSpPr>
        <p:grpSpPr>
          <a:xfrm>
            <a:off x="1145601" y="4125071"/>
            <a:ext cx="4480289" cy="2627450"/>
            <a:chOff x="838200" y="4246624"/>
            <a:chExt cx="3951863" cy="2487596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4072DB0A-477E-FE1F-21E0-B1E789565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4270" y="4747728"/>
              <a:ext cx="1275793" cy="1485388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A435D684-78F0-11EF-1858-B5C1EE44C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4246624"/>
              <a:ext cx="2481659" cy="2487596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F547D0C7-003F-58C1-C0B0-E7CAD2719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716" y="5619757"/>
            <a:ext cx="4941898" cy="1101717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6CAEEF0-5DF3-86B3-0D6B-3FB093FBEF3D}"/>
              </a:ext>
            </a:extLst>
          </p:cNvPr>
          <p:cNvGrpSpPr/>
          <p:nvPr/>
        </p:nvGrpSpPr>
        <p:grpSpPr>
          <a:xfrm>
            <a:off x="6566111" y="3734156"/>
            <a:ext cx="4155109" cy="1774567"/>
            <a:chOff x="7197094" y="3734156"/>
            <a:chExt cx="4155109" cy="1774567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AA20500-FF09-A867-3422-0260F00EB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97094" y="3734156"/>
              <a:ext cx="2459591" cy="1774567"/>
            </a:xfrm>
            <a:prstGeom prst="rect">
              <a:avLst/>
            </a:prstGeom>
          </p:spPr>
        </p:pic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2A57DF50-172B-2EB6-09A4-C120DC7D8730}"/>
                </a:ext>
              </a:extLst>
            </p:cNvPr>
            <p:cNvGrpSpPr/>
            <p:nvPr/>
          </p:nvGrpSpPr>
          <p:grpSpPr>
            <a:xfrm>
              <a:off x="9656685" y="3819166"/>
              <a:ext cx="1695518" cy="1604547"/>
              <a:chOff x="9656685" y="3885875"/>
              <a:chExt cx="1695518" cy="1604547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E8976DCF-7F10-2B47-9B4D-C083A18A7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3968" y="3885875"/>
                <a:ext cx="1200953" cy="1204113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204F6934-CB0E-E9CD-3EFA-2CB3F0180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6685" y="5175230"/>
                <a:ext cx="1695518" cy="315192"/>
              </a:xfrm>
              <a:prstGeom prst="rect">
                <a:avLst/>
              </a:prstGeom>
            </p:spPr>
          </p:pic>
        </p:grp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A76990A-8746-5067-3CDF-76F79D1EAB20}"/>
              </a:ext>
            </a:extLst>
          </p:cNvPr>
          <p:cNvSpPr txBox="1"/>
          <p:nvPr/>
        </p:nvSpPr>
        <p:spPr>
          <a:xfrm>
            <a:off x="685410" y="1146828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3B18B1-18BB-60DC-9D00-C9ACECE8E703}"/>
              </a:ext>
            </a:extLst>
          </p:cNvPr>
          <p:cNvSpPr txBox="1"/>
          <p:nvPr/>
        </p:nvSpPr>
        <p:spPr>
          <a:xfrm>
            <a:off x="6022769" y="1224499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9B6A93-9C26-53B8-E2CB-4A20B431D86D}"/>
              </a:ext>
            </a:extLst>
          </p:cNvPr>
          <p:cNvSpPr txBox="1"/>
          <p:nvPr/>
        </p:nvSpPr>
        <p:spPr>
          <a:xfrm>
            <a:off x="772436" y="3753134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F4596D9-FDBA-FC31-676E-73D6B92E573B}"/>
              </a:ext>
            </a:extLst>
          </p:cNvPr>
          <p:cNvSpPr txBox="1"/>
          <p:nvPr/>
        </p:nvSpPr>
        <p:spPr>
          <a:xfrm>
            <a:off x="6147018" y="3813350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1148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CF3BE-AE82-0192-E84F-50E74A5EE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DDA26-1B64-3A94-DF48-E6007FA9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E47B0D-019E-1764-131C-6F3BDCAAB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7</a:t>
            </a:fld>
            <a:endParaRPr lang="de-DE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3BCD48D-E12F-5459-BE6D-580A6F5EB3D1}"/>
              </a:ext>
            </a:extLst>
          </p:cNvPr>
          <p:cNvGrpSpPr/>
          <p:nvPr/>
        </p:nvGrpSpPr>
        <p:grpSpPr>
          <a:xfrm rot="5400000">
            <a:off x="-311448" y="2187437"/>
            <a:ext cx="4785153" cy="3252870"/>
            <a:chOff x="735925" y="1516558"/>
            <a:chExt cx="5455927" cy="3500938"/>
          </a:xfrm>
        </p:grpSpPr>
        <p:sp>
          <p:nvSpPr>
            <p:cNvPr id="5" name="Gefaltete Ecke 4">
              <a:extLst>
                <a:ext uri="{FF2B5EF4-FFF2-40B4-BE49-F238E27FC236}">
                  <a16:creationId xmlns:a16="http://schemas.microsoft.com/office/drawing/2014/main" id="{68512F41-4C9D-B0D6-056E-A2B54DDC2389}"/>
                </a:ext>
              </a:extLst>
            </p:cNvPr>
            <p:cNvSpPr/>
            <p:nvPr/>
          </p:nvSpPr>
          <p:spPr>
            <a:xfrm rot="16200000">
              <a:off x="3840745" y="1547038"/>
              <a:ext cx="760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</a:t>
              </a:r>
            </a:p>
            <a:p>
              <a:pPr algn="ctr"/>
              <a:r>
                <a:rPr lang="en-US" sz="900" dirty="0"/>
                <a:t>WT only</a:t>
              </a:r>
            </a:p>
          </p:txBody>
        </p:sp>
        <p:sp>
          <p:nvSpPr>
            <p:cNvPr id="6" name="Gefaltete Ecke 5">
              <a:extLst>
                <a:ext uri="{FF2B5EF4-FFF2-40B4-BE49-F238E27FC236}">
                  <a16:creationId xmlns:a16="http://schemas.microsoft.com/office/drawing/2014/main" id="{4E794B69-5DA5-25CE-7C9A-A8D83F2510E2}"/>
                </a:ext>
              </a:extLst>
            </p:cNvPr>
            <p:cNvSpPr/>
            <p:nvPr/>
          </p:nvSpPr>
          <p:spPr>
            <a:xfrm rot="16200000">
              <a:off x="703652" y="2358217"/>
              <a:ext cx="763793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 genomic location</a:t>
              </a: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200EE5C1-59F2-022B-2A63-BCEAEF3090CA}"/>
                </a:ext>
              </a:extLst>
            </p:cNvPr>
            <p:cNvSpPr/>
            <p:nvPr/>
          </p:nvSpPr>
          <p:spPr>
            <a:xfrm rot="16200000">
              <a:off x="1591282" y="2814363"/>
              <a:ext cx="1637852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Extract SNPs</a:t>
              </a:r>
            </a:p>
            <a:p>
              <a:pPr algn="ctr"/>
              <a:r>
                <a:rPr lang="en-US" sz="900" dirty="0"/>
                <a:t>QC: PASS</a:t>
              </a:r>
            </a:p>
            <a:p>
              <a:pPr algn="ctr"/>
              <a:r>
                <a:rPr lang="en-US" sz="900" dirty="0"/>
                <a:t>AF </a:t>
              </a:r>
            </a:p>
            <a:p>
              <a:pPr algn="ctr"/>
              <a:r>
                <a:rPr lang="en-US" sz="900" dirty="0"/>
                <a:t>Population ID</a:t>
              </a:r>
              <a:endParaRPr lang="en-US" sz="1200" dirty="0"/>
            </a:p>
          </p:txBody>
        </p:sp>
        <p:sp>
          <p:nvSpPr>
            <p:cNvPr id="8" name="Gefaltete Ecke 7">
              <a:extLst>
                <a:ext uri="{FF2B5EF4-FFF2-40B4-BE49-F238E27FC236}">
                  <a16:creationId xmlns:a16="http://schemas.microsoft.com/office/drawing/2014/main" id="{D35954BB-1D49-8B97-EFA1-77E773C40DE2}"/>
                </a:ext>
              </a:extLst>
            </p:cNvPr>
            <p:cNvSpPr/>
            <p:nvPr/>
          </p:nvSpPr>
          <p:spPr>
            <a:xfrm rot="16200000">
              <a:off x="766259" y="3412271"/>
              <a:ext cx="656216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SNPs </a:t>
              </a:r>
              <a:r>
                <a:rPr lang="en-US" sz="900" dirty="0" err="1"/>
                <a:t>Exom</a:t>
              </a:r>
              <a:r>
                <a:rPr lang="en-US" sz="900" dirty="0"/>
                <a:t> file</a:t>
              </a:r>
            </a:p>
          </p:txBody>
        </p:sp>
        <p:cxnSp>
          <p:nvCxnSpPr>
            <p:cNvPr id="10" name="Gewinkelte Verbindung 9">
              <a:extLst>
                <a:ext uri="{FF2B5EF4-FFF2-40B4-BE49-F238E27FC236}">
                  <a16:creationId xmlns:a16="http://schemas.microsoft.com/office/drawing/2014/main" id="{E65D91EA-2EE1-1CEA-66E2-005C2B8B51A8}"/>
                </a:ext>
              </a:extLst>
            </p:cNvPr>
            <p:cNvCxnSpPr>
              <a:cxnSpLocks/>
              <a:stCxn id="5" idx="1"/>
              <a:endCxn id="21" idx="0"/>
            </p:cNvCxnSpPr>
            <p:nvPr/>
          </p:nvCxnSpPr>
          <p:spPr>
            <a:xfrm rot="5400000" flipV="1">
              <a:off x="3879157" y="2618456"/>
              <a:ext cx="985385" cy="30200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winkelte Verbindung 10">
              <a:extLst>
                <a:ext uri="{FF2B5EF4-FFF2-40B4-BE49-F238E27FC236}">
                  <a16:creationId xmlns:a16="http://schemas.microsoft.com/office/drawing/2014/main" id="{1B468D7B-20F8-27A7-D633-2FBA5E55AC9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1435172" y="2707840"/>
              <a:ext cx="527249" cy="5543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A43E6A17-BE00-F18A-1E90-78EDF3E55668}"/>
                </a:ext>
              </a:extLst>
            </p:cNvPr>
            <p:cNvSpPr/>
            <p:nvPr/>
          </p:nvSpPr>
          <p:spPr>
            <a:xfrm rot="16200000">
              <a:off x="2926904" y="3003967"/>
              <a:ext cx="1467522" cy="5163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Annotate SNPs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1AE23B1-6358-AA65-5829-A366B441ADCC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 rot="16200000">
              <a:off x="3130239" y="2989907"/>
              <a:ext cx="0" cy="544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7C1528E5-65E1-9F43-CE03-E26594144365}"/>
                </a:ext>
              </a:extLst>
            </p:cNvPr>
            <p:cNvCxnSpPr>
              <a:cxnSpLocks/>
              <a:stCxn id="16" idx="2"/>
              <a:endCxn id="21" idx="0"/>
            </p:cNvCxnSpPr>
            <p:nvPr/>
          </p:nvCxnSpPr>
          <p:spPr>
            <a:xfrm rot="16200000">
              <a:off x="4220850" y="2960150"/>
              <a:ext cx="0" cy="604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33B6ACC7-F15F-1659-CAFE-7D74F4775FB4}"/>
                </a:ext>
              </a:extLst>
            </p:cNvPr>
            <p:cNvSpPr/>
            <p:nvPr/>
          </p:nvSpPr>
          <p:spPr>
            <a:xfrm rot="16200000">
              <a:off x="3978275" y="2950932"/>
              <a:ext cx="1711587" cy="6224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Mutate off-targets</a:t>
              </a:r>
            </a:p>
            <a:p>
              <a:pPr algn="ctr"/>
              <a:r>
                <a:rPr lang="en-US" sz="900" dirty="0"/>
                <a:t>Edit distance &lt; threshold</a:t>
              </a:r>
            </a:p>
          </p:txBody>
        </p:sp>
        <p:sp>
          <p:nvSpPr>
            <p:cNvPr id="26" name="Gefaltete Ecke 25">
              <a:extLst>
                <a:ext uri="{FF2B5EF4-FFF2-40B4-BE49-F238E27FC236}">
                  <a16:creationId xmlns:a16="http://schemas.microsoft.com/office/drawing/2014/main" id="{C6BBC044-A115-E77C-CB5A-93E48FC20F3E}"/>
                </a:ext>
              </a:extLst>
            </p:cNvPr>
            <p:cNvSpPr/>
            <p:nvPr/>
          </p:nvSpPr>
          <p:spPr>
            <a:xfrm rot="16200000">
              <a:off x="2641990" y="4314505"/>
              <a:ext cx="792480" cy="613502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SNPs annotation</a:t>
              </a: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52CF844C-5C7A-013C-63C7-B944A24A16B3}"/>
                </a:ext>
              </a:extLst>
            </p:cNvPr>
            <p:cNvCxnSpPr>
              <a:cxnSpLocks/>
              <a:stCxn id="26" idx="3"/>
              <a:endCxn id="16" idx="1"/>
            </p:cNvCxnSpPr>
            <p:nvPr/>
          </p:nvCxnSpPr>
          <p:spPr>
            <a:xfrm rot="16200000">
              <a:off x="3234895" y="3799246"/>
              <a:ext cx="229105" cy="6224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Gefaltete Ecke 30">
              <a:extLst>
                <a:ext uri="{FF2B5EF4-FFF2-40B4-BE49-F238E27FC236}">
                  <a16:creationId xmlns:a16="http://schemas.microsoft.com/office/drawing/2014/main" id="{A1A6B0BA-71A6-A09B-2ECD-DA7328DA8991}"/>
                </a:ext>
              </a:extLst>
            </p:cNvPr>
            <p:cNvSpPr/>
            <p:nvPr/>
          </p:nvSpPr>
          <p:spPr>
            <a:xfrm rot="16200000">
              <a:off x="5455625" y="2912526"/>
              <a:ext cx="773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</a:t>
              </a:r>
            </a:p>
            <a:p>
              <a:pPr algn="ctr"/>
              <a:r>
                <a:rPr lang="en-US" sz="900" dirty="0"/>
                <a:t>WT + MUT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CF57D7AE-38EB-BF83-8FEE-B1FEC744825C}"/>
                </a:ext>
              </a:extLst>
            </p:cNvPr>
            <p:cNvCxnSpPr>
              <a:cxnSpLocks/>
              <a:stCxn id="21" idx="2"/>
              <a:endCxn id="31" idx="0"/>
            </p:cNvCxnSpPr>
            <p:nvPr/>
          </p:nvCxnSpPr>
          <p:spPr>
            <a:xfrm rot="16200000">
              <a:off x="5318945" y="3088490"/>
              <a:ext cx="1" cy="347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winkelte Verbindung 55">
              <a:extLst>
                <a:ext uri="{FF2B5EF4-FFF2-40B4-BE49-F238E27FC236}">
                  <a16:creationId xmlns:a16="http://schemas.microsoft.com/office/drawing/2014/main" id="{DF419289-2E28-B1EB-41C0-D1DECEB8F2B8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rot="10800000" flipH="1">
              <a:off x="1443991" y="3262150"/>
              <a:ext cx="518430" cy="4997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1" name="Tabelle 70">
            <a:extLst>
              <a:ext uri="{FF2B5EF4-FFF2-40B4-BE49-F238E27FC236}">
                <a16:creationId xmlns:a16="http://schemas.microsoft.com/office/drawing/2014/main" id="{B5589AC1-F571-E612-CA6A-059CECA61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417988"/>
              </p:ext>
            </p:extLst>
          </p:nvPr>
        </p:nvGraphicFramePr>
        <p:xfrm>
          <a:off x="3929624" y="5167630"/>
          <a:ext cx="272669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673">
                  <a:extLst>
                    <a:ext uri="{9D8B030D-6E8A-4147-A177-3AD203B41FA5}">
                      <a16:colId xmlns:a16="http://schemas.microsoft.com/office/drawing/2014/main" val="244291045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189688233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3516933680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2427113771"/>
                    </a:ext>
                  </a:extLst>
                </a:gridCol>
              </a:tblGrid>
              <a:tr h="2314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Found SNPs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Mutated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Notion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081095"/>
                  </a:ext>
                </a:extLst>
              </a:tr>
              <a:tr h="1578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541990"/>
                  </a:ext>
                </a:extLst>
              </a:tr>
              <a:tr h="157802">
                <a:tc rowSpan="3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576277"/>
                  </a:ext>
                </a:extLst>
              </a:tr>
              <a:tr h="157802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9808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66618"/>
                  </a:ext>
                </a:extLst>
              </a:tr>
            </a:tbl>
          </a:graphicData>
        </a:graphic>
      </p:graphicFrame>
      <p:pic>
        <p:nvPicPr>
          <p:cNvPr id="65" name="Grafik 64">
            <a:extLst>
              <a:ext uri="{FF2B5EF4-FFF2-40B4-BE49-F238E27FC236}">
                <a16:creationId xmlns:a16="http://schemas.microsoft.com/office/drawing/2014/main" id="{33D9ADEC-5A85-5D50-B828-6D929D8C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68" y="1410526"/>
            <a:ext cx="7378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6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1F12A-64D5-3FE5-F574-374C4D947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3F6C3-2EFD-17BB-52F8-CF72D2D7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814330-B4CD-BCE7-4219-25073976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8</a:t>
            </a:fld>
            <a:endParaRPr lang="de-DE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97F06DA-6654-31C9-6A08-8AA59262B9B4}"/>
              </a:ext>
            </a:extLst>
          </p:cNvPr>
          <p:cNvGrpSpPr/>
          <p:nvPr/>
        </p:nvGrpSpPr>
        <p:grpSpPr>
          <a:xfrm rot="5400000">
            <a:off x="-311448" y="2187437"/>
            <a:ext cx="4785153" cy="3252870"/>
            <a:chOff x="735925" y="1516558"/>
            <a:chExt cx="5455927" cy="3500938"/>
          </a:xfrm>
        </p:grpSpPr>
        <p:sp>
          <p:nvSpPr>
            <p:cNvPr id="5" name="Gefaltete Ecke 4">
              <a:extLst>
                <a:ext uri="{FF2B5EF4-FFF2-40B4-BE49-F238E27FC236}">
                  <a16:creationId xmlns:a16="http://schemas.microsoft.com/office/drawing/2014/main" id="{9806A6CC-C184-E97B-B785-0EA6F3F61615}"/>
                </a:ext>
              </a:extLst>
            </p:cNvPr>
            <p:cNvSpPr/>
            <p:nvPr/>
          </p:nvSpPr>
          <p:spPr>
            <a:xfrm rot="16200000">
              <a:off x="3840745" y="1547038"/>
              <a:ext cx="760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</a:t>
              </a:r>
            </a:p>
            <a:p>
              <a:pPr algn="ctr"/>
              <a:r>
                <a:rPr lang="en-US" sz="900" dirty="0"/>
                <a:t>WT only</a:t>
              </a:r>
            </a:p>
          </p:txBody>
        </p:sp>
        <p:sp>
          <p:nvSpPr>
            <p:cNvPr id="6" name="Gefaltete Ecke 5">
              <a:extLst>
                <a:ext uri="{FF2B5EF4-FFF2-40B4-BE49-F238E27FC236}">
                  <a16:creationId xmlns:a16="http://schemas.microsoft.com/office/drawing/2014/main" id="{429EBBDB-344E-CD01-6456-4D71F63269FE}"/>
                </a:ext>
              </a:extLst>
            </p:cNvPr>
            <p:cNvSpPr/>
            <p:nvPr/>
          </p:nvSpPr>
          <p:spPr>
            <a:xfrm rot="16200000">
              <a:off x="703652" y="2358217"/>
              <a:ext cx="763793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 genomic location</a:t>
              </a: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DE96EB64-83BC-C7C1-77E9-64DB10E585A9}"/>
                </a:ext>
              </a:extLst>
            </p:cNvPr>
            <p:cNvSpPr/>
            <p:nvPr/>
          </p:nvSpPr>
          <p:spPr>
            <a:xfrm rot="16200000">
              <a:off x="1591282" y="2814363"/>
              <a:ext cx="1637852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Extract SNPs</a:t>
              </a:r>
            </a:p>
            <a:p>
              <a:pPr algn="ctr"/>
              <a:r>
                <a:rPr lang="en-US" sz="900" dirty="0"/>
                <a:t>QC: PASS</a:t>
              </a:r>
            </a:p>
            <a:p>
              <a:pPr algn="ctr"/>
              <a:r>
                <a:rPr lang="en-US" sz="900" dirty="0"/>
                <a:t>AF </a:t>
              </a:r>
            </a:p>
            <a:p>
              <a:pPr algn="ctr"/>
              <a:r>
                <a:rPr lang="en-US" sz="900" dirty="0"/>
                <a:t>Population ID</a:t>
              </a:r>
              <a:endParaRPr lang="en-US" sz="1200" dirty="0"/>
            </a:p>
          </p:txBody>
        </p:sp>
        <p:sp>
          <p:nvSpPr>
            <p:cNvPr id="8" name="Gefaltete Ecke 7">
              <a:extLst>
                <a:ext uri="{FF2B5EF4-FFF2-40B4-BE49-F238E27FC236}">
                  <a16:creationId xmlns:a16="http://schemas.microsoft.com/office/drawing/2014/main" id="{52FB7B07-3A13-81FE-4F1E-CA8F80DD3221}"/>
                </a:ext>
              </a:extLst>
            </p:cNvPr>
            <p:cNvSpPr/>
            <p:nvPr/>
          </p:nvSpPr>
          <p:spPr>
            <a:xfrm rot="16200000">
              <a:off x="766259" y="3412271"/>
              <a:ext cx="656216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SNPs </a:t>
              </a:r>
              <a:r>
                <a:rPr lang="en-US" sz="900" dirty="0" err="1"/>
                <a:t>Exom</a:t>
              </a:r>
              <a:r>
                <a:rPr lang="en-US" sz="900" dirty="0"/>
                <a:t> file</a:t>
              </a:r>
            </a:p>
          </p:txBody>
        </p:sp>
        <p:cxnSp>
          <p:nvCxnSpPr>
            <p:cNvPr id="10" name="Gewinkelte Verbindung 9">
              <a:extLst>
                <a:ext uri="{FF2B5EF4-FFF2-40B4-BE49-F238E27FC236}">
                  <a16:creationId xmlns:a16="http://schemas.microsoft.com/office/drawing/2014/main" id="{0124CC96-6EEF-B66F-3C4C-0B3F24D4C252}"/>
                </a:ext>
              </a:extLst>
            </p:cNvPr>
            <p:cNvCxnSpPr>
              <a:cxnSpLocks/>
              <a:stCxn id="5" idx="1"/>
              <a:endCxn id="21" idx="0"/>
            </p:cNvCxnSpPr>
            <p:nvPr/>
          </p:nvCxnSpPr>
          <p:spPr>
            <a:xfrm rot="5400000" flipV="1">
              <a:off x="3879157" y="2618456"/>
              <a:ext cx="985385" cy="30200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winkelte Verbindung 10">
              <a:extLst>
                <a:ext uri="{FF2B5EF4-FFF2-40B4-BE49-F238E27FC236}">
                  <a16:creationId xmlns:a16="http://schemas.microsoft.com/office/drawing/2014/main" id="{EE5A0B44-D388-D25A-3A2F-F53C3BD1EA99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1435172" y="2707840"/>
              <a:ext cx="527249" cy="5543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040F3613-5946-C29C-B804-BF15C422B050}"/>
                </a:ext>
              </a:extLst>
            </p:cNvPr>
            <p:cNvSpPr/>
            <p:nvPr/>
          </p:nvSpPr>
          <p:spPr>
            <a:xfrm rot="16200000">
              <a:off x="2926904" y="3003967"/>
              <a:ext cx="1467522" cy="5163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Annotate SNPs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06EE32B-3839-1792-D813-FF28A4DB7744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 rot="16200000">
              <a:off x="3130239" y="2989907"/>
              <a:ext cx="0" cy="544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0860A9B-BC1F-3895-09A6-1DB01DA6215C}"/>
                </a:ext>
              </a:extLst>
            </p:cNvPr>
            <p:cNvCxnSpPr>
              <a:cxnSpLocks/>
              <a:stCxn id="16" idx="2"/>
              <a:endCxn id="21" idx="0"/>
            </p:cNvCxnSpPr>
            <p:nvPr/>
          </p:nvCxnSpPr>
          <p:spPr>
            <a:xfrm rot="16200000">
              <a:off x="4220850" y="2960150"/>
              <a:ext cx="0" cy="604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87A681A1-266F-FC7C-FFE0-0728EE5137B1}"/>
                </a:ext>
              </a:extLst>
            </p:cNvPr>
            <p:cNvSpPr/>
            <p:nvPr/>
          </p:nvSpPr>
          <p:spPr>
            <a:xfrm rot="16200000">
              <a:off x="3978275" y="2950932"/>
              <a:ext cx="1711587" cy="6224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Mutate off-targets</a:t>
              </a:r>
            </a:p>
            <a:p>
              <a:pPr algn="ctr"/>
              <a:r>
                <a:rPr lang="en-US" sz="900" dirty="0"/>
                <a:t>Edit distance &lt; threshold</a:t>
              </a:r>
            </a:p>
          </p:txBody>
        </p:sp>
        <p:sp>
          <p:nvSpPr>
            <p:cNvPr id="26" name="Gefaltete Ecke 25">
              <a:extLst>
                <a:ext uri="{FF2B5EF4-FFF2-40B4-BE49-F238E27FC236}">
                  <a16:creationId xmlns:a16="http://schemas.microsoft.com/office/drawing/2014/main" id="{77142C60-48F0-3C27-DBDD-4769F24A7CD5}"/>
                </a:ext>
              </a:extLst>
            </p:cNvPr>
            <p:cNvSpPr/>
            <p:nvPr/>
          </p:nvSpPr>
          <p:spPr>
            <a:xfrm rot="16200000">
              <a:off x="2641990" y="4314505"/>
              <a:ext cx="792480" cy="613502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SNPs annotation</a:t>
              </a: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D3CCAB30-F2CB-FC8F-C0A4-2A24C8029AAB}"/>
                </a:ext>
              </a:extLst>
            </p:cNvPr>
            <p:cNvCxnSpPr>
              <a:cxnSpLocks/>
              <a:stCxn id="26" idx="3"/>
              <a:endCxn id="16" idx="1"/>
            </p:cNvCxnSpPr>
            <p:nvPr/>
          </p:nvCxnSpPr>
          <p:spPr>
            <a:xfrm rot="16200000">
              <a:off x="3234895" y="3799246"/>
              <a:ext cx="229105" cy="6224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Gefaltete Ecke 30">
              <a:extLst>
                <a:ext uri="{FF2B5EF4-FFF2-40B4-BE49-F238E27FC236}">
                  <a16:creationId xmlns:a16="http://schemas.microsoft.com/office/drawing/2014/main" id="{7479CE1E-F383-51BD-6CB5-3F5D7BF6E874}"/>
                </a:ext>
              </a:extLst>
            </p:cNvPr>
            <p:cNvSpPr/>
            <p:nvPr/>
          </p:nvSpPr>
          <p:spPr>
            <a:xfrm rot="16200000">
              <a:off x="5455625" y="2912526"/>
              <a:ext cx="773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</a:t>
              </a:r>
            </a:p>
            <a:p>
              <a:pPr algn="ctr"/>
              <a:r>
                <a:rPr lang="en-US" sz="900" dirty="0"/>
                <a:t>WT + MUT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B3BEEC8A-3F4A-8DA2-B033-A9E84788ABC9}"/>
                </a:ext>
              </a:extLst>
            </p:cNvPr>
            <p:cNvCxnSpPr>
              <a:cxnSpLocks/>
              <a:stCxn id="21" idx="2"/>
              <a:endCxn id="31" idx="0"/>
            </p:cNvCxnSpPr>
            <p:nvPr/>
          </p:nvCxnSpPr>
          <p:spPr>
            <a:xfrm rot="16200000">
              <a:off x="5318945" y="3088490"/>
              <a:ext cx="1" cy="347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winkelte Verbindung 55">
              <a:extLst>
                <a:ext uri="{FF2B5EF4-FFF2-40B4-BE49-F238E27FC236}">
                  <a16:creationId xmlns:a16="http://schemas.microsoft.com/office/drawing/2014/main" id="{6B5717CD-38AB-5B96-53F0-A11B06322932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rot="10800000" flipH="1">
              <a:off x="1443991" y="3262150"/>
              <a:ext cx="518430" cy="4997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55E1831-4589-8631-49A7-AFF965C06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69057"/>
              </p:ext>
            </p:extLst>
          </p:nvPr>
        </p:nvGraphicFramePr>
        <p:xfrm>
          <a:off x="4026980" y="1932246"/>
          <a:ext cx="7014621" cy="1036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4318">
                  <a:extLst>
                    <a:ext uri="{9D8B030D-6E8A-4147-A177-3AD203B41FA5}">
                      <a16:colId xmlns:a16="http://schemas.microsoft.com/office/drawing/2014/main" val="4045098280"/>
                    </a:ext>
                  </a:extLst>
                </a:gridCol>
                <a:gridCol w="644292">
                  <a:extLst>
                    <a:ext uri="{9D8B030D-6E8A-4147-A177-3AD203B41FA5}">
                      <a16:colId xmlns:a16="http://schemas.microsoft.com/office/drawing/2014/main" val="213951042"/>
                    </a:ext>
                  </a:extLst>
                </a:gridCol>
                <a:gridCol w="1098020">
                  <a:extLst>
                    <a:ext uri="{9D8B030D-6E8A-4147-A177-3AD203B41FA5}">
                      <a16:colId xmlns:a16="http://schemas.microsoft.com/office/drawing/2014/main" val="1735168080"/>
                    </a:ext>
                  </a:extLst>
                </a:gridCol>
                <a:gridCol w="444653">
                  <a:extLst>
                    <a:ext uri="{9D8B030D-6E8A-4147-A177-3AD203B41FA5}">
                      <a16:colId xmlns:a16="http://schemas.microsoft.com/office/drawing/2014/main" val="3172909691"/>
                    </a:ext>
                  </a:extLst>
                </a:gridCol>
                <a:gridCol w="771335">
                  <a:extLst>
                    <a:ext uri="{9D8B030D-6E8A-4147-A177-3AD203B41FA5}">
                      <a16:colId xmlns:a16="http://schemas.microsoft.com/office/drawing/2014/main" val="3289952889"/>
                    </a:ext>
                  </a:extLst>
                </a:gridCol>
                <a:gridCol w="508174">
                  <a:extLst>
                    <a:ext uri="{9D8B030D-6E8A-4147-A177-3AD203B41FA5}">
                      <a16:colId xmlns:a16="http://schemas.microsoft.com/office/drawing/2014/main" val="3466829579"/>
                    </a:ext>
                  </a:extLst>
                </a:gridCol>
                <a:gridCol w="934678">
                  <a:extLst>
                    <a:ext uri="{9D8B030D-6E8A-4147-A177-3AD203B41FA5}">
                      <a16:colId xmlns:a16="http://schemas.microsoft.com/office/drawing/2014/main" val="2813160316"/>
                    </a:ext>
                  </a:extLst>
                </a:gridCol>
                <a:gridCol w="390206">
                  <a:extLst>
                    <a:ext uri="{9D8B030D-6E8A-4147-A177-3AD203B41FA5}">
                      <a16:colId xmlns:a16="http://schemas.microsoft.com/office/drawing/2014/main" val="2089966330"/>
                    </a:ext>
                  </a:extLst>
                </a:gridCol>
                <a:gridCol w="387483">
                  <a:extLst>
                    <a:ext uri="{9D8B030D-6E8A-4147-A177-3AD203B41FA5}">
                      <a16:colId xmlns:a16="http://schemas.microsoft.com/office/drawing/2014/main" val="3600754206"/>
                    </a:ext>
                  </a:extLst>
                </a:gridCol>
                <a:gridCol w="701462">
                  <a:extLst>
                    <a:ext uri="{9D8B030D-6E8A-4147-A177-3AD203B41FA5}">
                      <a16:colId xmlns:a16="http://schemas.microsoft.com/office/drawing/2014/main" val="693563939"/>
                    </a:ext>
                  </a:extLst>
                </a:gridCol>
              </a:tblGrid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Peptide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Lab guru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KD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n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mismatch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Log2_FC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Pass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Rank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679719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FQAELVHPA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PEP1842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3.463011e-07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-0.9383164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15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935013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IVAYLVHYV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PEP1678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1.644378e-07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0.1361684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58717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KLAENIHKL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PEP1661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2.933844e-08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2.6228463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639979"/>
                  </a:ext>
                </a:extLst>
              </a:tr>
            </a:tbl>
          </a:graphicData>
        </a:graphic>
      </p:graphicFrame>
      <p:pic>
        <p:nvPicPr>
          <p:cNvPr id="9" name="Grafik 8" descr="Ein Bild, das Reihe, Diagramm, parallel, Screenshot enthält.&#10;&#10;KI-generierte Inhalte können fehlerhaft sein.">
            <a:extLst>
              <a:ext uri="{FF2B5EF4-FFF2-40B4-BE49-F238E27FC236}">
                <a16:creationId xmlns:a16="http://schemas.microsoft.com/office/drawing/2014/main" id="{65D92719-28AB-39A9-5C19-3862DACD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973" y="3267312"/>
            <a:ext cx="7772400" cy="24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1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30232-FC81-1433-CEB2-799BCDE0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6AAF4-83F6-C07C-DA1D-A7FA56E4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C69714-2F4E-88AA-70CB-109B0C7B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9</a:t>
            </a:fld>
            <a:endParaRPr lang="de-DE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A4D788C3-E58B-C6F8-9DFB-B6FA9AB0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588057"/>
              </p:ext>
            </p:extLst>
          </p:nvPr>
        </p:nvGraphicFramePr>
        <p:xfrm>
          <a:off x="4206863" y="1932246"/>
          <a:ext cx="7014621" cy="1036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4318">
                  <a:extLst>
                    <a:ext uri="{9D8B030D-6E8A-4147-A177-3AD203B41FA5}">
                      <a16:colId xmlns:a16="http://schemas.microsoft.com/office/drawing/2014/main" val="4045098280"/>
                    </a:ext>
                  </a:extLst>
                </a:gridCol>
                <a:gridCol w="644292">
                  <a:extLst>
                    <a:ext uri="{9D8B030D-6E8A-4147-A177-3AD203B41FA5}">
                      <a16:colId xmlns:a16="http://schemas.microsoft.com/office/drawing/2014/main" val="213951042"/>
                    </a:ext>
                  </a:extLst>
                </a:gridCol>
                <a:gridCol w="1098020">
                  <a:extLst>
                    <a:ext uri="{9D8B030D-6E8A-4147-A177-3AD203B41FA5}">
                      <a16:colId xmlns:a16="http://schemas.microsoft.com/office/drawing/2014/main" val="1735168080"/>
                    </a:ext>
                  </a:extLst>
                </a:gridCol>
                <a:gridCol w="444653">
                  <a:extLst>
                    <a:ext uri="{9D8B030D-6E8A-4147-A177-3AD203B41FA5}">
                      <a16:colId xmlns:a16="http://schemas.microsoft.com/office/drawing/2014/main" val="3172909691"/>
                    </a:ext>
                  </a:extLst>
                </a:gridCol>
                <a:gridCol w="771335">
                  <a:extLst>
                    <a:ext uri="{9D8B030D-6E8A-4147-A177-3AD203B41FA5}">
                      <a16:colId xmlns:a16="http://schemas.microsoft.com/office/drawing/2014/main" val="3289952889"/>
                    </a:ext>
                  </a:extLst>
                </a:gridCol>
                <a:gridCol w="508174">
                  <a:extLst>
                    <a:ext uri="{9D8B030D-6E8A-4147-A177-3AD203B41FA5}">
                      <a16:colId xmlns:a16="http://schemas.microsoft.com/office/drawing/2014/main" val="3466829579"/>
                    </a:ext>
                  </a:extLst>
                </a:gridCol>
                <a:gridCol w="934678">
                  <a:extLst>
                    <a:ext uri="{9D8B030D-6E8A-4147-A177-3AD203B41FA5}">
                      <a16:colId xmlns:a16="http://schemas.microsoft.com/office/drawing/2014/main" val="2813160316"/>
                    </a:ext>
                  </a:extLst>
                </a:gridCol>
                <a:gridCol w="390206">
                  <a:extLst>
                    <a:ext uri="{9D8B030D-6E8A-4147-A177-3AD203B41FA5}">
                      <a16:colId xmlns:a16="http://schemas.microsoft.com/office/drawing/2014/main" val="2089966330"/>
                    </a:ext>
                  </a:extLst>
                </a:gridCol>
                <a:gridCol w="387483">
                  <a:extLst>
                    <a:ext uri="{9D8B030D-6E8A-4147-A177-3AD203B41FA5}">
                      <a16:colId xmlns:a16="http://schemas.microsoft.com/office/drawing/2014/main" val="3600754206"/>
                    </a:ext>
                  </a:extLst>
                </a:gridCol>
                <a:gridCol w="701462">
                  <a:extLst>
                    <a:ext uri="{9D8B030D-6E8A-4147-A177-3AD203B41FA5}">
                      <a16:colId xmlns:a16="http://schemas.microsoft.com/office/drawing/2014/main" val="693563939"/>
                    </a:ext>
                  </a:extLst>
                </a:gridCol>
              </a:tblGrid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Peptide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Lab guru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KD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n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mismatch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Log2_FC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Pass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Rank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679719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FQAELVHPA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PEP1842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3.463011e-07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-0.9383164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15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935013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IVAYLVHYV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PEP1678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1.644378e-07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0.1361684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58717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KLAENIHKL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PEP1661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2.933844e-08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2.6228463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639979"/>
                  </a:ext>
                </a:extLst>
              </a:tr>
            </a:tbl>
          </a:graphicData>
        </a:graphic>
      </p:graphicFrame>
      <p:pic>
        <p:nvPicPr>
          <p:cNvPr id="9" name="Grafik 8" descr="Ein Bild, das Reihe, Diagramm, parallel, Screenshot enthält.&#10;&#10;KI-generierte Inhalte können fehlerhaft sein.">
            <a:extLst>
              <a:ext uri="{FF2B5EF4-FFF2-40B4-BE49-F238E27FC236}">
                <a16:creationId xmlns:a16="http://schemas.microsoft.com/office/drawing/2014/main" id="{7544437F-FBD5-67DB-59F1-5507B348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973" y="3267312"/>
            <a:ext cx="7772400" cy="242091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67E07F-D88D-3D41-641F-773BE6D4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0169"/>
            <a:ext cx="2684593" cy="391805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3A03B50-2899-CD0F-F855-0A8461260391}"/>
              </a:ext>
            </a:extLst>
          </p:cNvPr>
          <p:cNvSpPr txBox="1"/>
          <p:nvPr/>
        </p:nvSpPr>
        <p:spPr>
          <a:xfrm>
            <a:off x="539646" y="1543987"/>
            <a:ext cx="77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E0C60D1-244A-6E50-7D91-B1B3895038B9}"/>
              </a:ext>
            </a:extLst>
          </p:cNvPr>
          <p:cNvSpPr txBox="1"/>
          <p:nvPr/>
        </p:nvSpPr>
        <p:spPr>
          <a:xfrm>
            <a:off x="3438229" y="1585503"/>
            <a:ext cx="77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A992181-8818-EF7F-50EE-6689DF55E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90" y="5772441"/>
            <a:ext cx="7772400" cy="913673"/>
          </a:xfrm>
          <a:prstGeom prst="rect">
            <a:avLst/>
          </a:prstGeom>
        </p:spPr>
      </p:pic>
      <p:pic>
        <p:nvPicPr>
          <p:cNvPr id="22" name="Grafik 21" descr="Ein Bild, das Reihe, Diagramm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2229851D-A08E-FF79-66CB-E1CE23951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393" y="3134891"/>
            <a:ext cx="7772400" cy="24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3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7F45C396-A926-8342-A19A-DBF085240AD8}"/>
    </a:ext>
  </a:extLst>
</a:theme>
</file>

<file path=ppt/theme/theme2.xml><?xml version="1.0" encoding="utf-8"?>
<a:theme xmlns:a="http://schemas.openxmlformats.org/drawingml/2006/main" name="1_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EC89B3A0-62BF-BC43-8614-260CC464B52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2CB610795BC8E4D8153E00C59D3E91E" ma:contentTypeVersion="4" ma:contentTypeDescription="Ein neues Dokument erstellen." ma:contentTypeScope="" ma:versionID="b5b7f4c87e9015e0dfb0bd9dd911d58f">
  <xsd:schema xmlns:xsd="http://www.w3.org/2001/XMLSchema" xmlns:xs="http://www.w3.org/2001/XMLSchema" xmlns:p="http://schemas.microsoft.com/office/2006/metadata/properties" xmlns:ns2="58c7eb9f-0c5f-4084-a4cb-93ad0fe41430" targetNamespace="http://schemas.microsoft.com/office/2006/metadata/properties" ma:root="true" ma:fieldsID="55c6d12515d1975240167c53cdb3f727" ns2:_="">
    <xsd:import namespace="58c7eb9f-0c5f-4084-a4cb-93ad0fe414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7eb9f-0c5f-4084-a4cb-93ad0fe414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FC18A8-67EB-4102-90C3-12FE6B4BFC6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C5D8855-9C12-4B94-8411-B4ECE660A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7eb9f-0c5f-4084-a4cb-93ad0fe41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FA5312-E5BF-4517-A6A7-77F492ECBB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1053</Words>
  <Application>Microsoft Macintosh PowerPoint</Application>
  <PresentationFormat>Breitbild</PresentationFormat>
  <Paragraphs>468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</vt:lpstr>
      <vt:lpstr>1_Office</vt:lpstr>
      <vt:lpstr>Patent and paper prep</vt:lpstr>
      <vt:lpstr>PowerPoint-Präsentation</vt:lpstr>
      <vt:lpstr>PowerPoint-Präsentation</vt:lpstr>
      <vt:lpstr>Xscan illustration</vt:lpstr>
      <vt:lpstr>Figure 1</vt:lpstr>
      <vt:lpstr>Figure 1</vt:lpstr>
      <vt:lpstr>Figure1: SNPs integration</vt:lpstr>
      <vt:lpstr>Figure1: SNPs integration</vt:lpstr>
      <vt:lpstr>Figure1: SNPs integration</vt:lpstr>
      <vt:lpstr>SNPs in peptides with high risk</vt:lpstr>
      <vt:lpstr>PowerPoint-Präsentation</vt:lpstr>
      <vt:lpstr>Score results with reference AB</vt:lpstr>
      <vt:lpstr>PowerPoint-Präsentation</vt:lpstr>
      <vt:lpstr>PowerPoint-Präsentation</vt:lpstr>
      <vt:lpstr>Benchmark &amp; Validation </vt:lpstr>
      <vt:lpstr>Figure 1: EpiTox overall</vt:lpstr>
      <vt:lpstr>Figure 2: pepmatch vs. blastp</vt:lpstr>
      <vt:lpstr>Figure 3: findtopes</vt:lpstr>
      <vt:lpstr>Figure 4: mutation logic</vt:lpstr>
      <vt:lpstr>Figure 4: mutation logic</vt:lpstr>
      <vt:lpstr>Figure 5: PrediTopes affinity vs. presentation</vt:lpstr>
      <vt:lpstr>Figure 6: PrediTopes annotation</vt:lpstr>
      <vt:lpstr>Figure 6: Bayesian prediction</vt:lpstr>
      <vt:lpstr>Figure 7: bi-features score</vt:lpstr>
      <vt:lpstr>Biophysical properties correlation</vt:lpstr>
      <vt:lpstr>Biophysical properties – clustering </vt:lpstr>
      <vt:lpstr>Figure 8: multi-features score</vt:lpstr>
      <vt:lpstr>Figure 9: xscan motif binding</vt:lpstr>
      <vt:lpstr>Figure1: SNPs integration</vt:lpstr>
      <vt:lpstr>Figure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Hoor Al-Hasani</dc:creator>
  <cp:lastModifiedBy>Hoor Al-Hasani</cp:lastModifiedBy>
  <cp:revision>78</cp:revision>
  <dcterms:created xsi:type="dcterms:W3CDTF">2025-08-19T14:24:39Z</dcterms:created>
  <dcterms:modified xsi:type="dcterms:W3CDTF">2025-10-15T19:55:46Z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0x01010062CB610795BC8E4D8153E00C59D3E91E</vt:lpwstr>
  </property>
</Properties>
</file>